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63" r:id="rId2"/>
    <p:sldId id="257" r:id="rId3"/>
    <p:sldId id="261" r:id="rId4"/>
    <p:sldId id="275" r:id="rId5"/>
    <p:sldId id="276" r:id="rId6"/>
    <p:sldId id="274" r:id="rId7"/>
    <p:sldId id="273" r:id="rId8"/>
    <p:sldId id="272" r:id="rId9"/>
    <p:sldId id="269" r:id="rId10"/>
    <p:sldId id="278" r:id="rId11"/>
    <p:sldId id="268" r:id="rId12"/>
    <p:sldId id="265" r:id="rId13"/>
    <p:sldId id="277" r:id="rId14"/>
    <p:sldId id="266" r:id="rId15"/>
    <p:sldId id="279" r:id="rId16"/>
    <p:sldId id="270" r:id="rId17"/>
    <p:sldId id="262" r:id="rId1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99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4" pos="1232" userDrawn="1">
          <p15:clr>
            <a:srgbClr val="A4A3A4"/>
          </p15:clr>
        </p15:guide>
        <p15:guide id="5" pos="6562" userDrawn="1">
          <p15:clr>
            <a:srgbClr val="A4A3A4"/>
          </p15:clr>
        </p15:guide>
        <p15:guide id="6" pos="309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BA9"/>
    <a:srgbClr val="06A3B6"/>
    <a:srgbClr val="6600FF"/>
    <a:srgbClr val="CC99FF"/>
    <a:srgbClr val="D5797C"/>
    <a:srgbClr val="DCF3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02" autoAdjust="0"/>
    <p:restoredTop sz="94660"/>
  </p:normalViewPr>
  <p:slideViewPr>
    <p:cSldViewPr>
      <p:cViewPr varScale="1">
        <p:scale>
          <a:sx n="63" d="100"/>
          <a:sy n="63" d="100"/>
        </p:scale>
        <p:origin x="840" y="56"/>
      </p:cViewPr>
      <p:guideLst>
        <p:guide orient="horz" pos="799"/>
        <p:guide pos="3840"/>
        <p:guide pos="1232"/>
        <p:guide pos="6562"/>
        <p:guide pos="309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E00DED-269F-4F79-909F-37112894AD8B}" type="datetimeFigureOut">
              <a:rPr lang="ko-KR" altLang="en-US" smtClean="0"/>
              <a:pPr/>
              <a:t>2019-07-12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2A0B01-AA47-4282-BCD9-6DD9AA34E4DE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127281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2A0B01-AA47-4282-BCD9-6DD9AA34E4DE}" type="slidenum">
              <a:rPr lang="ko-KR" altLang="en-US" smtClean="0"/>
              <a:pPr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370751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2A0B01-AA47-4282-BCD9-6DD9AA34E4DE}" type="slidenum">
              <a:rPr lang="ko-KR" altLang="en-US" smtClean="0"/>
              <a:pPr/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761811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2A0B01-AA47-4282-BCD9-6DD9AA34E4DE}" type="slidenum">
              <a:rPr lang="ko-KR" altLang="en-US" smtClean="0"/>
              <a:pPr/>
              <a:t>17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540519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20050-22AA-450A-ACD6-CDBF5DA1BB1C}" type="datetimeFigureOut">
              <a:rPr lang="ko-KR" altLang="en-US" smtClean="0"/>
              <a:pPr/>
              <a:t>2019-07-12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01BCC-69F6-4A2C-B207-FD76B20695B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103336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20050-22AA-450A-ACD6-CDBF5DA1BB1C}" type="datetimeFigureOut">
              <a:rPr lang="ko-KR" altLang="en-US" smtClean="0"/>
              <a:pPr/>
              <a:t>2019-07-12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01BCC-69F6-4A2C-B207-FD76B20695B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45412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20050-22AA-450A-ACD6-CDBF5DA1BB1C}" type="datetimeFigureOut">
              <a:rPr lang="ko-KR" altLang="en-US" smtClean="0"/>
              <a:pPr/>
              <a:t>2019-07-12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01BCC-69F6-4A2C-B207-FD76B20695B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014314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20050-22AA-450A-ACD6-CDBF5DA1BB1C}" type="datetimeFigureOut">
              <a:rPr lang="ko-KR" altLang="en-US" smtClean="0"/>
              <a:pPr/>
              <a:t>2019-07-12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01BCC-69F6-4A2C-B207-FD76B20695B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683201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20050-22AA-450A-ACD6-CDBF5DA1BB1C}" type="datetimeFigureOut">
              <a:rPr lang="ko-KR" altLang="en-US" smtClean="0"/>
              <a:pPr/>
              <a:t>2019-07-12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01BCC-69F6-4A2C-B207-FD76B20695B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179929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20050-22AA-450A-ACD6-CDBF5DA1BB1C}" type="datetimeFigureOut">
              <a:rPr lang="ko-KR" altLang="en-US" smtClean="0"/>
              <a:pPr/>
              <a:t>2019-07-12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01BCC-69F6-4A2C-B207-FD76B20695B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546392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20050-22AA-450A-ACD6-CDBF5DA1BB1C}" type="datetimeFigureOut">
              <a:rPr lang="ko-KR" altLang="en-US" smtClean="0"/>
              <a:pPr/>
              <a:t>2019-07-12</a:t>
            </a:fld>
            <a:endParaRPr lang="ko-KR" alt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01BCC-69F6-4A2C-B207-FD76B20695B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779698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20050-22AA-450A-ACD6-CDBF5DA1BB1C}" type="datetimeFigureOut">
              <a:rPr lang="ko-KR" altLang="en-US" smtClean="0"/>
              <a:pPr/>
              <a:t>2019-07-12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01BCC-69F6-4A2C-B207-FD76B20695B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957276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20050-22AA-450A-ACD6-CDBF5DA1BB1C}" type="datetimeFigureOut">
              <a:rPr lang="ko-KR" altLang="en-US" smtClean="0"/>
              <a:pPr/>
              <a:t>2019-07-12</a:t>
            </a:fld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01BCC-69F6-4A2C-B207-FD76B20695B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C863826-857D-428C-866B-7D9A2DA88842}"/>
              </a:ext>
            </a:extLst>
          </p:cNvPr>
          <p:cNvSpPr/>
          <p:nvPr userDrawn="1"/>
        </p:nvSpPr>
        <p:spPr>
          <a:xfrm>
            <a:off x="0" y="0"/>
            <a:ext cx="12192000" cy="260648"/>
          </a:xfrm>
          <a:prstGeom prst="rect">
            <a:avLst/>
          </a:prstGeom>
          <a:solidFill>
            <a:srgbClr val="06A3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0480320-41A6-4073-AE76-C221B0037601}"/>
              </a:ext>
            </a:extLst>
          </p:cNvPr>
          <p:cNvSpPr/>
          <p:nvPr userDrawn="1"/>
        </p:nvSpPr>
        <p:spPr>
          <a:xfrm>
            <a:off x="0" y="6591151"/>
            <a:ext cx="12192000" cy="260648"/>
          </a:xfrm>
          <a:prstGeom prst="rect">
            <a:avLst/>
          </a:prstGeom>
          <a:solidFill>
            <a:srgbClr val="06A3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461974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20050-22AA-450A-ACD6-CDBF5DA1BB1C}" type="datetimeFigureOut">
              <a:rPr lang="ko-KR" altLang="en-US" smtClean="0"/>
              <a:pPr/>
              <a:t>2019-07-12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01BCC-69F6-4A2C-B207-FD76B20695B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602843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20050-22AA-450A-ACD6-CDBF5DA1BB1C}" type="datetimeFigureOut">
              <a:rPr lang="ko-KR" altLang="en-US" smtClean="0"/>
              <a:pPr/>
              <a:t>2019-07-12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01BCC-69F6-4A2C-B207-FD76B20695B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575915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820050-22AA-450A-ACD6-CDBF5DA1BB1C}" type="datetimeFigureOut">
              <a:rPr lang="ko-KR" altLang="en-US" smtClean="0"/>
              <a:pPr/>
              <a:t>2019-07-12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D01BCC-69F6-4A2C-B207-FD76B20695B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570686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microsoft.com/office/2007/relationships/hdphoto" Target="../media/hdphoto2.wdp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A84DD0E-E306-4537-A452-193E84BE8DB3}"/>
              </a:ext>
            </a:extLst>
          </p:cNvPr>
          <p:cNvSpPr txBox="1"/>
          <p:nvPr/>
        </p:nvSpPr>
        <p:spPr>
          <a:xfrm>
            <a:off x="6442000" y="4149080"/>
            <a:ext cx="4910583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800" b="1" dirty="0" err="1">
                <a:solidFill>
                  <a:srgbClr val="00ABA9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AIoT</a:t>
            </a:r>
            <a:r>
              <a:rPr lang="en-US" altLang="ko-KR" sz="2800" b="1" dirty="0">
                <a:solidFill>
                  <a:srgbClr val="00ABA9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 </a:t>
            </a:r>
            <a:r>
              <a:rPr lang="ko-KR" altLang="en-US" sz="2800" b="1" dirty="0">
                <a:solidFill>
                  <a:srgbClr val="00ABA9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제품개발과정 </a:t>
            </a:r>
            <a:r>
              <a:rPr lang="en-US" altLang="ko-KR" sz="2800" b="1" dirty="0">
                <a:solidFill>
                  <a:srgbClr val="00ABA9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2</a:t>
            </a:r>
            <a:r>
              <a:rPr lang="ko-KR" altLang="en-US" sz="2800" b="1" dirty="0">
                <a:solidFill>
                  <a:srgbClr val="00ABA9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기 </a:t>
            </a:r>
            <a:r>
              <a:rPr lang="en-US" altLang="ko-KR" sz="2800" b="1" dirty="0">
                <a:solidFill>
                  <a:srgbClr val="00ABA9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4</a:t>
            </a:r>
            <a:r>
              <a:rPr lang="ko-KR" altLang="en-US" sz="2800" b="1" dirty="0">
                <a:solidFill>
                  <a:srgbClr val="00ABA9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조</a:t>
            </a:r>
            <a:endParaRPr lang="en-US" altLang="ko-KR" sz="2800" b="1" dirty="0">
              <a:solidFill>
                <a:srgbClr val="00ABA9"/>
              </a:solidFill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  <a:p>
            <a:pPr algn="r"/>
            <a:endParaRPr lang="en-US" altLang="ko-KR" sz="2800" b="1" dirty="0">
              <a:solidFill>
                <a:srgbClr val="00ABA9"/>
              </a:solidFill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  <a:p>
            <a:pPr algn="r"/>
            <a:r>
              <a:rPr lang="ko-KR" altLang="en-US" sz="2000" b="1" dirty="0" err="1">
                <a:solidFill>
                  <a:srgbClr val="00ABA9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기무경</a:t>
            </a:r>
            <a:r>
              <a:rPr lang="ko-KR" altLang="en-US" sz="2000" b="1" dirty="0">
                <a:solidFill>
                  <a:srgbClr val="00ABA9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 김선우 노건훈 정지현 </a:t>
            </a:r>
            <a:r>
              <a:rPr lang="ko-KR" altLang="en-US" sz="2000" b="1" dirty="0" err="1">
                <a:solidFill>
                  <a:srgbClr val="00ABA9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정진훈</a:t>
            </a:r>
            <a:endParaRPr lang="en-US" altLang="ko-KR" sz="2000" b="1" dirty="0">
              <a:solidFill>
                <a:srgbClr val="00ABA9"/>
              </a:solidFill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754908" y="1772816"/>
            <a:ext cx="799270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ln>
                  <a:solidFill>
                    <a:schemeClr val="tx1"/>
                  </a:solidFill>
                </a:ln>
                <a:latin typeface="a타이틀고딕3" panose="02020600000000000000" pitchFamily="18" charset="-127"/>
                <a:ea typeface="a타이틀고딕3" panose="02020600000000000000" pitchFamily="18" charset="-127"/>
              </a:rPr>
              <a:t>Alexa</a:t>
            </a:r>
            <a:r>
              <a:rPr lang="ko-KR" altLang="en-US" sz="4400" dirty="0">
                <a:ln>
                  <a:solidFill>
                    <a:schemeClr val="tx1"/>
                  </a:solidFill>
                </a:ln>
                <a:latin typeface="a타이틀고딕3" panose="02020600000000000000" pitchFamily="18" charset="-127"/>
                <a:ea typeface="a타이틀고딕3" panose="02020600000000000000" pitchFamily="18" charset="-127"/>
              </a:rPr>
              <a:t>를 이용한 출근 관리 시스템</a:t>
            </a:r>
            <a:r>
              <a:rPr lang="ko-KR" altLang="en-US" sz="2400" dirty="0">
                <a:ln>
                  <a:solidFill>
                    <a:schemeClr val="tx1"/>
                  </a:solidFill>
                </a:ln>
                <a:latin typeface="a타이틀고딕3" panose="02020600000000000000" pitchFamily="18" charset="-127"/>
                <a:ea typeface="a타이틀고딕3" panose="02020600000000000000" pitchFamily="18" charset="-127"/>
              </a:rPr>
              <a:t> 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261C1724-57F4-46E4-AA17-F0304B677FF1}"/>
              </a:ext>
            </a:extLst>
          </p:cNvPr>
          <p:cNvGrpSpPr/>
          <p:nvPr/>
        </p:nvGrpSpPr>
        <p:grpSpPr>
          <a:xfrm>
            <a:off x="1055440" y="2996952"/>
            <a:ext cx="4896544" cy="2909289"/>
            <a:chOff x="767408" y="2708920"/>
            <a:chExt cx="5173434" cy="3341337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89A09F88-A2A3-4A8E-8BAF-9C79FAA062A4}"/>
                </a:ext>
              </a:extLst>
            </p:cNvPr>
            <p:cNvGrpSpPr/>
            <p:nvPr/>
          </p:nvGrpSpPr>
          <p:grpSpPr>
            <a:xfrm>
              <a:off x="2988514" y="2708920"/>
              <a:ext cx="2952328" cy="3341337"/>
              <a:chOff x="2063552" y="3144744"/>
              <a:chExt cx="2756916" cy="3341337"/>
            </a:xfrm>
          </p:grpSpPr>
          <p:grpSp>
            <p:nvGrpSpPr>
              <p:cNvPr id="14" name="그룹 13">
                <a:extLst>
                  <a:ext uri="{FF2B5EF4-FFF2-40B4-BE49-F238E27FC236}">
                    <a16:creationId xmlns:a16="http://schemas.microsoft.com/office/drawing/2014/main" id="{433EDCBE-6D40-4467-B3B5-9E0F57A2783F}"/>
                  </a:ext>
                </a:extLst>
              </p:cNvPr>
              <p:cNvGrpSpPr/>
              <p:nvPr/>
            </p:nvGrpSpPr>
            <p:grpSpPr>
              <a:xfrm>
                <a:off x="2063552" y="3144744"/>
                <a:ext cx="2756916" cy="3052557"/>
                <a:chOff x="2063552" y="3144744"/>
                <a:chExt cx="2756916" cy="3052557"/>
              </a:xfrm>
            </p:grpSpPr>
            <p:pic>
              <p:nvPicPr>
                <p:cNvPr id="3" name="그림 2">
                  <a:extLst>
                    <a:ext uri="{FF2B5EF4-FFF2-40B4-BE49-F238E27FC236}">
                      <a16:creationId xmlns:a16="http://schemas.microsoft.com/office/drawing/2014/main" id="{EE575F84-C3C5-47E6-B55C-5C7DBF6F3D6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063552" y="3144744"/>
                  <a:ext cx="1291008" cy="1328141"/>
                </a:xfrm>
                <a:prstGeom prst="rect">
                  <a:avLst/>
                </a:prstGeom>
                <a:noFill/>
              </p:spPr>
            </p:pic>
            <p:pic>
              <p:nvPicPr>
                <p:cNvPr id="9" name="그림 8">
                  <a:extLst>
                    <a:ext uri="{FF2B5EF4-FFF2-40B4-BE49-F238E27FC236}">
                      <a16:creationId xmlns:a16="http://schemas.microsoft.com/office/drawing/2014/main" id="{B970C185-B739-4F4A-98B4-6B0293C9885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29460" y="3144744"/>
                  <a:ext cx="1291008" cy="1328141"/>
                </a:xfrm>
                <a:prstGeom prst="rect">
                  <a:avLst/>
                </a:prstGeom>
                <a:noFill/>
              </p:spPr>
            </p:pic>
            <p:pic>
              <p:nvPicPr>
                <p:cNvPr id="10" name="그림 9">
                  <a:extLst>
                    <a:ext uri="{FF2B5EF4-FFF2-40B4-BE49-F238E27FC236}">
                      <a16:creationId xmlns:a16="http://schemas.microsoft.com/office/drawing/2014/main" id="{0D4DEC12-F4BC-44DF-98E8-09015DA0AFE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063552" y="4869160"/>
                  <a:ext cx="1291008" cy="1328141"/>
                </a:xfrm>
                <a:prstGeom prst="rect">
                  <a:avLst/>
                </a:prstGeom>
                <a:noFill/>
              </p:spPr>
            </p:pic>
            <p:pic>
              <p:nvPicPr>
                <p:cNvPr id="11" name="그림 10">
                  <a:extLst>
                    <a:ext uri="{FF2B5EF4-FFF2-40B4-BE49-F238E27FC236}">
                      <a16:creationId xmlns:a16="http://schemas.microsoft.com/office/drawing/2014/main" id="{55E1F9C5-72F7-4109-B6B2-E64AE323671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29460" y="4869159"/>
                  <a:ext cx="1291008" cy="1328141"/>
                </a:xfrm>
                <a:prstGeom prst="rect">
                  <a:avLst/>
                </a:prstGeom>
                <a:noFill/>
              </p:spPr>
            </p:pic>
          </p:grpSp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id="{9D762F85-03FD-4373-973A-2891502744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06969" y="4437112"/>
                <a:ext cx="420679" cy="328655"/>
              </a:xfrm>
              <a:prstGeom prst="rect">
                <a:avLst/>
              </a:prstGeom>
            </p:spPr>
          </p:pic>
          <p:pic>
            <p:nvPicPr>
              <p:cNvPr id="15" name="그림 14">
                <a:extLst>
                  <a:ext uri="{FF2B5EF4-FFF2-40B4-BE49-F238E27FC236}">
                    <a16:creationId xmlns:a16="http://schemas.microsoft.com/office/drawing/2014/main" id="{122E8C69-DBEF-4E82-8685-9241D8BA96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38143" y="6136366"/>
                <a:ext cx="420679" cy="328655"/>
              </a:xfrm>
              <a:prstGeom prst="rect">
                <a:avLst/>
              </a:prstGeom>
            </p:spPr>
          </p:pic>
          <p:pic>
            <p:nvPicPr>
              <p:cNvPr id="16" name="그림 15">
                <a:extLst>
                  <a:ext uri="{FF2B5EF4-FFF2-40B4-BE49-F238E27FC236}">
                    <a16:creationId xmlns:a16="http://schemas.microsoft.com/office/drawing/2014/main" id="{183251E2-BB1F-4401-8232-6773BF2DF1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64624" y="6157426"/>
                <a:ext cx="420679" cy="328655"/>
              </a:xfrm>
              <a:prstGeom prst="rect">
                <a:avLst/>
              </a:prstGeom>
            </p:spPr>
          </p:pic>
          <p:pic>
            <p:nvPicPr>
              <p:cNvPr id="18" name="그림 17">
                <a:extLst>
                  <a:ext uri="{FF2B5EF4-FFF2-40B4-BE49-F238E27FC236}">
                    <a16:creationId xmlns:a16="http://schemas.microsoft.com/office/drawing/2014/main" id="{C34BF19F-938E-4C64-A597-A84CE045F1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13566" y="4369987"/>
                <a:ext cx="322160" cy="420781"/>
              </a:xfrm>
              <a:prstGeom prst="rect">
                <a:avLst/>
              </a:prstGeom>
            </p:spPr>
          </p:pic>
        </p:grp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D79AE209-8CF1-4B28-BF63-B721B160501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contras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67408" y="4077072"/>
              <a:ext cx="1764628" cy="184740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564469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B82E191D-792C-4354-9EC0-81D59B36A052}"/>
              </a:ext>
            </a:extLst>
          </p:cNvPr>
          <p:cNvSpPr txBox="1"/>
          <p:nvPr/>
        </p:nvSpPr>
        <p:spPr>
          <a:xfrm>
            <a:off x="370271" y="509771"/>
            <a:ext cx="8643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n>
                  <a:solidFill>
                    <a:srgbClr val="06A3B6"/>
                  </a:solidFill>
                </a:ln>
                <a:solidFill>
                  <a:srgbClr val="06A3B6"/>
                </a:solidFill>
              </a:rPr>
              <a:t>03</a:t>
            </a:r>
            <a:endParaRPr lang="ko-KR" altLang="en-US" sz="4800" dirty="0">
              <a:ln>
                <a:solidFill>
                  <a:srgbClr val="06A3B6"/>
                </a:solidFill>
              </a:ln>
              <a:solidFill>
                <a:srgbClr val="06A3B6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71E69A-34A3-4BF1-8B10-76D0D31857FF}"/>
              </a:ext>
            </a:extLst>
          </p:cNvPr>
          <p:cNvSpPr txBox="1"/>
          <p:nvPr/>
        </p:nvSpPr>
        <p:spPr>
          <a:xfrm>
            <a:off x="1261884" y="670923"/>
            <a:ext cx="24049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n>
                  <a:solidFill>
                    <a:schemeClr val="bg2">
                      <a:lumMod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Technologies</a:t>
            </a:r>
            <a:endParaRPr lang="ko-KR" altLang="en-US" sz="2800" b="1" dirty="0">
              <a:ln>
                <a:solidFill>
                  <a:schemeClr val="bg2">
                    <a:lumMod val="1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27659" y="1455167"/>
            <a:ext cx="50055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06A3B6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2. json</a:t>
            </a:r>
            <a:r>
              <a:rPr lang="ko-KR" altLang="en-US" sz="2400" b="1" dirty="0">
                <a:solidFill>
                  <a:srgbClr val="06A3B6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파일 참조</a:t>
            </a:r>
            <a:r>
              <a:rPr lang="en-US" altLang="ko-KR" sz="2400" b="1" dirty="0">
                <a:solidFill>
                  <a:srgbClr val="06A3B6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,</a:t>
            </a:r>
            <a:r>
              <a:rPr lang="ko-KR" altLang="en-US" sz="2400" b="1" dirty="0">
                <a:solidFill>
                  <a:srgbClr val="06A3B6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갱신 </a:t>
            </a:r>
            <a:r>
              <a:rPr lang="en-US" altLang="ko-KR" sz="2400" b="1" dirty="0">
                <a:solidFill>
                  <a:srgbClr val="06A3B6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(Python) </a:t>
            </a:r>
            <a:endParaRPr lang="ko-KR" altLang="en-US" sz="2400" b="1" dirty="0">
              <a:solidFill>
                <a:srgbClr val="06A3B6"/>
              </a:solidFill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557EC89-279A-44DF-A572-EAD868ED99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9945" y="1749253"/>
            <a:ext cx="5049993" cy="4299147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A2742456-5F92-497D-BA51-004ED7C2FCB4}"/>
              </a:ext>
            </a:extLst>
          </p:cNvPr>
          <p:cNvGrpSpPr/>
          <p:nvPr/>
        </p:nvGrpSpPr>
        <p:grpSpPr>
          <a:xfrm>
            <a:off x="1134417" y="1916832"/>
            <a:ext cx="4392012" cy="4417528"/>
            <a:chOff x="479376" y="1916832"/>
            <a:chExt cx="4392012" cy="4609312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902DEE0E-DE71-45F5-832A-097FA71E9DB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9376" y="1916832"/>
              <a:ext cx="4392012" cy="4478330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266582E-D998-4878-878E-6920463D92FC}"/>
                </a:ext>
              </a:extLst>
            </p:cNvPr>
            <p:cNvSpPr txBox="1"/>
            <p:nvPr/>
          </p:nvSpPr>
          <p:spPr>
            <a:xfrm>
              <a:off x="1356937" y="6200913"/>
              <a:ext cx="3384376" cy="3252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직원 정보를 </a:t>
              </a:r>
              <a:r>
                <a:rPr lang="en-US" altLang="ko-KR" sz="1600" b="1" u="sng" dirty="0">
                  <a:solidFill>
                    <a:srgbClr val="FF0000"/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json</a:t>
              </a:r>
              <a:r>
                <a:rPr lang="en-US" altLang="ko-KR" sz="1600" b="1" dirty="0"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 </a:t>
              </a:r>
              <a:r>
                <a:rPr lang="ko-KR" altLang="en-US" sz="1600" b="1" dirty="0"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형식으로 저장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E6E53AB4-FE92-4D15-8962-4EF02EA7ED56}"/>
              </a:ext>
            </a:extLst>
          </p:cNvPr>
          <p:cNvSpPr txBox="1"/>
          <p:nvPr/>
        </p:nvSpPr>
        <p:spPr>
          <a:xfrm>
            <a:off x="7392144" y="5968526"/>
            <a:ext cx="33843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u="sng" dirty="0">
                <a:solidFill>
                  <a:srgbClr val="FF0000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json</a:t>
            </a:r>
            <a:r>
              <a:rPr lang="en-US" altLang="ko-KR" sz="1600" b="1" dirty="0">
                <a:solidFill>
                  <a:srgbClr val="FF0000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 </a:t>
            </a:r>
            <a:r>
              <a:rPr lang="ko-KR" altLang="en-US" sz="1600" b="1" dirty="0">
                <a:solidFill>
                  <a:srgbClr val="FF0000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파일 </a:t>
            </a:r>
            <a:r>
              <a:rPr lang="ko-KR" altLang="en-US" sz="1600" b="1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업데이트</a:t>
            </a:r>
          </a:p>
        </p:txBody>
      </p:sp>
    </p:spTree>
    <p:extLst>
      <p:ext uri="{BB962C8B-B14F-4D97-AF65-F5344CB8AC3E}">
        <p14:creationId xmlns:p14="http://schemas.microsoft.com/office/powerpoint/2010/main" val="22966123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B82E191D-792C-4354-9EC0-81D59B36A052}"/>
              </a:ext>
            </a:extLst>
          </p:cNvPr>
          <p:cNvSpPr txBox="1"/>
          <p:nvPr/>
        </p:nvSpPr>
        <p:spPr>
          <a:xfrm>
            <a:off x="370271" y="509771"/>
            <a:ext cx="8643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n>
                  <a:solidFill>
                    <a:srgbClr val="06A3B6"/>
                  </a:solidFill>
                </a:ln>
                <a:solidFill>
                  <a:srgbClr val="06A3B6"/>
                </a:solidFill>
              </a:rPr>
              <a:t>03</a:t>
            </a:r>
            <a:endParaRPr lang="ko-KR" altLang="en-US" sz="4800" dirty="0">
              <a:ln>
                <a:solidFill>
                  <a:srgbClr val="06A3B6"/>
                </a:solidFill>
              </a:ln>
              <a:solidFill>
                <a:srgbClr val="06A3B6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71E69A-34A3-4BF1-8B10-76D0D31857FF}"/>
              </a:ext>
            </a:extLst>
          </p:cNvPr>
          <p:cNvSpPr txBox="1"/>
          <p:nvPr/>
        </p:nvSpPr>
        <p:spPr>
          <a:xfrm>
            <a:off x="1261884" y="670923"/>
            <a:ext cx="24049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n>
                  <a:solidFill>
                    <a:schemeClr val="bg2">
                      <a:lumMod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Technologies</a:t>
            </a:r>
            <a:endParaRPr lang="ko-KR" altLang="en-US" sz="2800" dirty="0">
              <a:ln>
                <a:solidFill>
                  <a:schemeClr val="bg2">
                    <a:lumMod val="1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27659" y="1455167"/>
            <a:ext cx="50055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06A3B6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2. </a:t>
            </a:r>
            <a:r>
              <a:rPr lang="en-US" altLang="ko-KR" sz="2400" b="1" dirty="0" err="1">
                <a:solidFill>
                  <a:srgbClr val="06A3B6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Skyler_Skill</a:t>
            </a:r>
            <a:r>
              <a:rPr lang="en-US" altLang="ko-KR" sz="2400" b="1" dirty="0">
                <a:solidFill>
                  <a:srgbClr val="06A3B6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 </a:t>
            </a:r>
            <a:r>
              <a:rPr lang="ko-KR" altLang="en-US" sz="2400" b="1" dirty="0">
                <a:solidFill>
                  <a:srgbClr val="06A3B6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설정</a:t>
            </a:r>
            <a:r>
              <a:rPr lang="en-US" altLang="ko-KR" sz="2400" b="1" dirty="0">
                <a:solidFill>
                  <a:srgbClr val="06A3B6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 </a:t>
            </a:r>
            <a:endParaRPr lang="ko-KR" altLang="en-US" sz="2400" b="1" dirty="0">
              <a:solidFill>
                <a:srgbClr val="06A3B6"/>
              </a:solidFill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D8E93F2-0F45-4ACF-A7DD-1F9DE9FB1C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3756" y="1052736"/>
            <a:ext cx="5616624" cy="5453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0247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B82E191D-792C-4354-9EC0-81D59B36A052}"/>
              </a:ext>
            </a:extLst>
          </p:cNvPr>
          <p:cNvSpPr txBox="1"/>
          <p:nvPr/>
        </p:nvSpPr>
        <p:spPr>
          <a:xfrm>
            <a:off x="370271" y="509771"/>
            <a:ext cx="8643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n>
                  <a:solidFill>
                    <a:srgbClr val="06A3B6"/>
                  </a:solidFill>
                </a:ln>
                <a:solidFill>
                  <a:srgbClr val="06A3B6"/>
                </a:solidFill>
              </a:rPr>
              <a:t>03</a:t>
            </a:r>
            <a:endParaRPr lang="ko-KR" altLang="en-US" sz="4800" dirty="0">
              <a:ln>
                <a:solidFill>
                  <a:srgbClr val="06A3B6"/>
                </a:solidFill>
              </a:ln>
              <a:solidFill>
                <a:srgbClr val="06A3B6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71E69A-34A3-4BF1-8B10-76D0D31857FF}"/>
              </a:ext>
            </a:extLst>
          </p:cNvPr>
          <p:cNvSpPr txBox="1"/>
          <p:nvPr/>
        </p:nvSpPr>
        <p:spPr>
          <a:xfrm>
            <a:off x="1261884" y="670923"/>
            <a:ext cx="24049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n>
                  <a:solidFill>
                    <a:schemeClr val="bg2">
                      <a:lumMod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Technologies</a:t>
            </a:r>
            <a:endParaRPr lang="ko-KR" altLang="en-US" sz="2800" dirty="0">
              <a:ln>
                <a:solidFill>
                  <a:schemeClr val="bg2">
                    <a:lumMod val="1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27659" y="1455167"/>
            <a:ext cx="50055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06A3B6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3. Intent, Utterance </a:t>
            </a:r>
            <a:r>
              <a:rPr lang="ko-KR" altLang="en-US" sz="2400" b="1" dirty="0">
                <a:solidFill>
                  <a:srgbClr val="06A3B6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추가 </a:t>
            </a:r>
            <a:r>
              <a:rPr lang="en-US" altLang="ko-KR" sz="2400" b="1" dirty="0">
                <a:solidFill>
                  <a:srgbClr val="06A3B6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(Alexa) </a:t>
            </a:r>
            <a:endParaRPr lang="ko-KR" altLang="en-US" sz="2400" b="1" dirty="0">
              <a:solidFill>
                <a:srgbClr val="06A3B6"/>
              </a:solidFill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DB0BE9A-4929-4734-B154-C8D526B71D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424" y="1916832"/>
            <a:ext cx="5034131" cy="410445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15F011A-2F9C-4583-81A8-1C44FB0C2BDF}"/>
              </a:ext>
            </a:extLst>
          </p:cNvPr>
          <p:cNvSpPr txBox="1"/>
          <p:nvPr/>
        </p:nvSpPr>
        <p:spPr>
          <a:xfrm>
            <a:off x="1638235" y="6183485"/>
            <a:ext cx="25855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F0000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Check {name} </a:t>
            </a:r>
            <a:r>
              <a:rPr lang="en-US" altLang="ko-KR" sz="1600" b="1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Intent </a:t>
            </a:r>
            <a:r>
              <a:rPr lang="ko-KR" altLang="en-US" sz="1600" b="1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추가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4CEA60B-335A-4B7C-8B12-2201C9F35B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5527" y="2036787"/>
            <a:ext cx="4610100" cy="420052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7473DDD-0064-4208-8157-2B530385AFB4}"/>
              </a:ext>
            </a:extLst>
          </p:cNvPr>
          <p:cNvSpPr txBox="1"/>
          <p:nvPr/>
        </p:nvSpPr>
        <p:spPr>
          <a:xfrm>
            <a:off x="7680176" y="6183485"/>
            <a:ext cx="25855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rgbClr val="FF0000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Utterance</a:t>
            </a:r>
            <a:r>
              <a:rPr lang="en-US" altLang="ko-KR" sz="1600" b="1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 </a:t>
            </a:r>
            <a:r>
              <a:rPr lang="ko-KR" altLang="en-US" sz="1600" b="1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추가</a:t>
            </a:r>
          </a:p>
        </p:txBody>
      </p:sp>
    </p:spTree>
    <p:extLst>
      <p:ext uri="{BB962C8B-B14F-4D97-AF65-F5344CB8AC3E}">
        <p14:creationId xmlns:p14="http://schemas.microsoft.com/office/powerpoint/2010/main" val="18859649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B82E191D-792C-4354-9EC0-81D59B36A052}"/>
              </a:ext>
            </a:extLst>
          </p:cNvPr>
          <p:cNvSpPr txBox="1"/>
          <p:nvPr/>
        </p:nvSpPr>
        <p:spPr>
          <a:xfrm>
            <a:off x="370271" y="509771"/>
            <a:ext cx="8643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n>
                  <a:solidFill>
                    <a:srgbClr val="06A3B6"/>
                  </a:solidFill>
                </a:ln>
                <a:solidFill>
                  <a:srgbClr val="06A3B6"/>
                </a:solidFill>
              </a:rPr>
              <a:t>03</a:t>
            </a:r>
            <a:endParaRPr lang="ko-KR" altLang="en-US" sz="4800" dirty="0">
              <a:ln>
                <a:solidFill>
                  <a:srgbClr val="06A3B6"/>
                </a:solidFill>
              </a:ln>
              <a:solidFill>
                <a:srgbClr val="06A3B6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71E69A-34A3-4BF1-8B10-76D0D31857FF}"/>
              </a:ext>
            </a:extLst>
          </p:cNvPr>
          <p:cNvSpPr txBox="1"/>
          <p:nvPr/>
        </p:nvSpPr>
        <p:spPr>
          <a:xfrm>
            <a:off x="1261884" y="670923"/>
            <a:ext cx="24049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n>
                  <a:solidFill>
                    <a:schemeClr val="bg2">
                      <a:lumMod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Technologies</a:t>
            </a:r>
            <a:endParaRPr lang="ko-KR" altLang="en-US" sz="2800" dirty="0">
              <a:ln>
                <a:solidFill>
                  <a:schemeClr val="bg2">
                    <a:lumMod val="1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27659" y="1455167"/>
            <a:ext cx="50055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06A3B6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3. Slot </a:t>
            </a:r>
            <a:r>
              <a:rPr lang="ko-KR" altLang="en-US" sz="2400" b="1" dirty="0">
                <a:solidFill>
                  <a:srgbClr val="06A3B6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추가 </a:t>
            </a:r>
            <a:r>
              <a:rPr lang="en-US" altLang="ko-KR" sz="2400" b="1" dirty="0">
                <a:solidFill>
                  <a:srgbClr val="06A3B6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(Alexa) </a:t>
            </a:r>
            <a:endParaRPr lang="ko-KR" altLang="en-US" sz="2400" b="1" dirty="0">
              <a:solidFill>
                <a:srgbClr val="06A3B6"/>
              </a:solidFill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4F4FA72C-8DC4-4E4E-B6C9-26E4ACB185E1}"/>
              </a:ext>
            </a:extLst>
          </p:cNvPr>
          <p:cNvGrpSpPr/>
          <p:nvPr/>
        </p:nvGrpSpPr>
        <p:grpSpPr>
          <a:xfrm>
            <a:off x="2135560" y="1916832"/>
            <a:ext cx="6192688" cy="4367505"/>
            <a:chOff x="1775520" y="1916832"/>
            <a:chExt cx="6192688" cy="4367505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2A16CD4C-14A6-4593-99F1-2BF1100DA4D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75520" y="1916832"/>
              <a:ext cx="6021376" cy="4367505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AE4658D1-12A0-44AF-9CBB-429E1F6AD8D4}"/>
                </a:ext>
              </a:extLst>
            </p:cNvPr>
            <p:cNvSpPr/>
            <p:nvPr/>
          </p:nvSpPr>
          <p:spPr>
            <a:xfrm>
              <a:off x="3935760" y="3284984"/>
              <a:ext cx="4032448" cy="288032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FA017568-20AB-46AA-B308-3F7BF4D3F98A}"/>
              </a:ext>
            </a:extLst>
          </p:cNvPr>
          <p:cNvSpPr txBox="1"/>
          <p:nvPr/>
        </p:nvSpPr>
        <p:spPr>
          <a:xfrm>
            <a:off x="8695019" y="5013176"/>
            <a:ext cx="2585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직원 이름 </a:t>
            </a:r>
            <a:r>
              <a:rPr lang="en-US" altLang="ko-KR" b="1" dirty="0">
                <a:solidFill>
                  <a:srgbClr val="FF0000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slot</a:t>
            </a:r>
            <a:r>
              <a:rPr lang="en-US" altLang="ko-KR" b="1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 </a:t>
            </a:r>
            <a:r>
              <a:rPr lang="ko-KR" altLang="en-US" b="1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추가</a:t>
            </a:r>
          </a:p>
        </p:txBody>
      </p:sp>
    </p:spTree>
    <p:extLst>
      <p:ext uri="{BB962C8B-B14F-4D97-AF65-F5344CB8AC3E}">
        <p14:creationId xmlns:p14="http://schemas.microsoft.com/office/powerpoint/2010/main" val="25094435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B82E191D-792C-4354-9EC0-81D59B36A052}"/>
              </a:ext>
            </a:extLst>
          </p:cNvPr>
          <p:cNvSpPr txBox="1"/>
          <p:nvPr/>
        </p:nvSpPr>
        <p:spPr>
          <a:xfrm>
            <a:off x="370271" y="509771"/>
            <a:ext cx="8643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n>
                  <a:solidFill>
                    <a:srgbClr val="06A3B6"/>
                  </a:solidFill>
                </a:ln>
                <a:solidFill>
                  <a:srgbClr val="06A3B6"/>
                </a:solidFill>
              </a:rPr>
              <a:t>04</a:t>
            </a:r>
            <a:endParaRPr lang="ko-KR" altLang="en-US" sz="4800" dirty="0">
              <a:ln>
                <a:solidFill>
                  <a:srgbClr val="06A3B6"/>
                </a:solidFill>
              </a:ln>
              <a:solidFill>
                <a:srgbClr val="06A3B6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71E69A-34A3-4BF1-8B10-76D0D31857FF}"/>
              </a:ext>
            </a:extLst>
          </p:cNvPr>
          <p:cNvSpPr txBox="1"/>
          <p:nvPr/>
        </p:nvSpPr>
        <p:spPr>
          <a:xfrm>
            <a:off x="1261884" y="670923"/>
            <a:ext cx="18309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n>
                  <a:solidFill>
                    <a:schemeClr val="bg2">
                      <a:lumMod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Outcomes</a:t>
            </a:r>
            <a:endParaRPr lang="ko-KR" altLang="en-US" sz="2800" dirty="0">
              <a:ln>
                <a:solidFill>
                  <a:schemeClr val="bg2">
                    <a:lumMod val="1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pic>
        <p:nvPicPr>
          <p:cNvPr id="3" name="KakaoTalk_Video_20190712_1701_56_464">
            <a:hlinkClick r:id="" action="ppaction://media"/>
            <a:extLst>
              <a:ext uri="{FF2B5EF4-FFF2-40B4-BE49-F238E27FC236}">
                <a16:creationId xmlns:a16="http://schemas.microsoft.com/office/drawing/2014/main" id="{E71C06A7-6F44-408B-A83A-4DB9A07DAF3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47528" y="1327304"/>
            <a:ext cx="8120235" cy="4601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671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33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B82E191D-792C-4354-9EC0-81D59B36A052}"/>
              </a:ext>
            </a:extLst>
          </p:cNvPr>
          <p:cNvSpPr txBox="1"/>
          <p:nvPr/>
        </p:nvSpPr>
        <p:spPr>
          <a:xfrm>
            <a:off x="370271" y="509771"/>
            <a:ext cx="8643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n>
                  <a:solidFill>
                    <a:srgbClr val="06A3B6"/>
                  </a:solidFill>
                </a:ln>
                <a:solidFill>
                  <a:srgbClr val="06A3B6"/>
                </a:solidFill>
              </a:rPr>
              <a:t>04</a:t>
            </a:r>
            <a:endParaRPr lang="ko-KR" altLang="en-US" sz="4800" dirty="0">
              <a:ln>
                <a:solidFill>
                  <a:srgbClr val="06A3B6"/>
                </a:solidFill>
              </a:ln>
              <a:solidFill>
                <a:srgbClr val="06A3B6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71E69A-34A3-4BF1-8B10-76D0D31857FF}"/>
              </a:ext>
            </a:extLst>
          </p:cNvPr>
          <p:cNvSpPr txBox="1"/>
          <p:nvPr/>
        </p:nvSpPr>
        <p:spPr>
          <a:xfrm>
            <a:off x="1261884" y="670923"/>
            <a:ext cx="18309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n>
                  <a:solidFill>
                    <a:schemeClr val="bg2">
                      <a:lumMod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Outcomes</a:t>
            </a:r>
            <a:endParaRPr lang="ko-KR" altLang="en-US" sz="2800" dirty="0">
              <a:ln>
                <a:solidFill>
                  <a:schemeClr val="bg2">
                    <a:lumMod val="1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pic>
        <p:nvPicPr>
          <p:cNvPr id="2" name="KakaoTalk_Video_20190712_1704_37_695">
            <a:hlinkClick r:id="" action="ppaction://media"/>
            <a:extLst>
              <a:ext uri="{FF2B5EF4-FFF2-40B4-BE49-F238E27FC236}">
                <a16:creationId xmlns:a16="http://schemas.microsoft.com/office/drawing/2014/main" id="{CF6F6660-53BC-48CB-AC9A-B51990F576A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47528" y="1340768"/>
            <a:ext cx="8339004" cy="4725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930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6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9103840" y="4269586"/>
            <a:ext cx="1268340" cy="861025"/>
            <a:chOff x="8184232" y="2924944"/>
            <a:chExt cx="1268340" cy="861025"/>
          </a:xfrm>
        </p:grpSpPr>
        <p:pic>
          <p:nvPicPr>
            <p:cNvPr id="36" name="그림 35"/>
            <p:cNvPicPr>
              <a:picLocks noChangeAspect="1"/>
            </p:cNvPicPr>
            <p:nvPr/>
          </p:nvPicPr>
          <p:blipFill>
            <a:blip r:embed="rId2" cstate="print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79616" y="3113013"/>
              <a:ext cx="672956" cy="672956"/>
            </a:xfrm>
            <a:prstGeom prst="rect">
              <a:avLst/>
            </a:prstGeom>
          </p:spPr>
        </p:pic>
        <p:sp>
          <p:nvSpPr>
            <p:cNvPr id="37" name="직사각형 36"/>
            <p:cNvSpPr/>
            <p:nvPr/>
          </p:nvSpPr>
          <p:spPr>
            <a:xfrm>
              <a:off x="8184232" y="2924944"/>
              <a:ext cx="931862" cy="3600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8" name="그룹 37"/>
          <p:cNvGrpSpPr/>
          <p:nvPr/>
        </p:nvGrpSpPr>
        <p:grpSpPr>
          <a:xfrm>
            <a:off x="9199546" y="5391716"/>
            <a:ext cx="1268340" cy="861025"/>
            <a:chOff x="8184232" y="2924944"/>
            <a:chExt cx="1268340" cy="861025"/>
          </a:xfrm>
        </p:grpSpPr>
        <p:pic>
          <p:nvPicPr>
            <p:cNvPr id="39" name="그림 38"/>
            <p:cNvPicPr>
              <a:picLocks noChangeAspect="1"/>
            </p:cNvPicPr>
            <p:nvPr/>
          </p:nvPicPr>
          <p:blipFill>
            <a:blip r:embed="rId2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79616" y="3113013"/>
              <a:ext cx="672956" cy="672956"/>
            </a:xfrm>
            <a:prstGeom prst="rect">
              <a:avLst/>
            </a:prstGeom>
          </p:spPr>
        </p:pic>
        <p:sp>
          <p:nvSpPr>
            <p:cNvPr id="40" name="직사각형 39"/>
            <p:cNvSpPr/>
            <p:nvPr/>
          </p:nvSpPr>
          <p:spPr>
            <a:xfrm>
              <a:off x="8184232" y="2924944"/>
              <a:ext cx="931862" cy="3600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7064685" y="5014972"/>
            <a:ext cx="1268340" cy="861025"/>
            <a:chOff x="8184232" y="2924944"/>
            <a:chExt cx="1268340" cy="861025"/>
          </a:xfrm>
        </p:grpSpPr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2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79616" y="3113013"/>
              <a:ext cx="672956" cy="672956"/>
            </a:xfrm>
            <a:prstGeom prst="rect">
              <a:avLst/>
            </a:prstGeom>
          </p:spPr>
        </p:pic>
        <p:sp>
          <p:nvSpPr>
            <p:cNvPr id="32" name="직사각형 31"/>
            <p:cNvSpPr/>
            <p:nvPr/>
          </p:nvSpPr>
          <p:spPr>
            <a:xfrm>
              <a:off x="8184232" y="2924944"/>
              <a:ext cx="931862" cy="3600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B82E191D-792C-4354-9EC0-81D59B36A052}"/>
              </a:ext>
            </a:extLst>
          </p:cNvPr>
          <p:cNvSpPr txBox="1"/>
          <p:nvPr/>
        </p:nvSpPr>
        <p:spPr>
          <a:xfrm>
            <a:off x="370271" y="509771"/>
            <a:ext cx="8643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n>
                  <a:solidFill>
                    <a:srgbClr val="06A3B6"/>
                  </a:solidFill>
                </a:ln>
                <a:solidFill>
                  <a:srgbClr val="06A3B6"/>
                </a:solidFill>
              </a:rPr>
              <a:t>05</a:t>
            </a:r>
            <a:endParaRPr lang="ko-KR" altLang="en-US" sz="4800" dirty="0">
              <a:ln>
                <a:solidFill>
                  <a:srgbClr val="06A3B6"/>
                </a:solidFill>
              </a:ln>
              <a:solidFill>
                <a:srgbClr val="06A3B6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71E69A-34A3-4BF1-8B10-76D0D31857FF}"/>
              </a:ext>
            </a:extLst>
          </p:cNvPr>
          <p:cNvSpPr txBox="1"/>
          <p:nvPr/>
        </p:nvSpPr>
        <p:spPr>
          <a:xfrm>
            <a:off x="1261884" y="670923"/>
            <a:ext cx="26068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altLang="ko-KR" sz="2800" dirty="0">
                <a:ln>
                  <a:solidFill>
                    <a:schemeClr val="bg2">
                      <a:lumMod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Lessons Learned</a:t>
            </a:r>
            <a:endParaRPr lang="ko-KR" altLang="en-US" sz="2800" dirty="0">
              <a:ln>
                <a:solidFill>
                  <a:schemeClr val="bg2">
                    <a:lumMod val="1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70271" y="1822762"/>
            <a:ext cx="11054321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2000" b="1" dirty="0"/>
              <a:t>목소리</a:t>
            </a:r>
            <a:r>
              <a:rPr lang="ko-KR" altLang="en-US" dirty="0"/>
              <a:t>로 인식하여 출근 기록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2000" b="1" dirty="0"/>
              <a:t>얼굴</a:t>
            </a:r>
            <a:r>
              <a:rPr lang="ko-KR" altLang="en-US" dirty="0"/>
              <a:t>로 인식하여 출근 기록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b="1" dirty="0"/>
              <a:t>지문</a:t>
            </a:r>
            <a:r>
              <a:rPr lang="ko-KR" altLang="en-US" dirty="0"/>
              <a:t>을 인식하여 출근 기록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dirty="0"/>
              <a:t>결근</a:t>
            </a:r>
            <a:r>
              <a:rPr lang="ko-KR" altLang="en-US" dirty="0"/>
              <a:t>을 </a:t>
            </a:r>
            <a:r>
              <a:rPr lang="ko-KR" altLang="en-US" b="1" dirty="0"/>
              <a:t>지각</a:t>
            </a:r>
            <a:r>
              <a:rPr lang="ko-KR" altLang="en-US" dirty="0"/>
              <a:t>과 </a:t>
            </a:r>
            <a:r>
              <a:rPr lang="ko-KR" altLang="en-US" b="1" dirty="0"/>
              <a:t>휴무</a:t>
            </a:r>
            <a:r>
              <a:rPr lang="ko-KR" altLang="en-US" dirty="0"/>
              <a:t>로 나누어 관리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dirty="0"/>
          </a:p>
          <a:p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1927" y="1449164"/>
            <a:ext cx="1090017" cy="1090017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1824" y="2708920"/>
            <a:ext cx="1080120" cy="108012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1927" y="3927805"/>
            <a:ext cx="1157379" cy="1157379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7064685" y="5014972"/>
            <a:ext cx="936104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/>
              <a:t>Absent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9116094" y="4269586"/>
            <a:ext cx="936104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Tardy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9192344" y="5391716"/>
            <a:ext cx="936104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Off</a:t>
            </a:r>
            <a:endParaRPr lang="ko-KR" altLang="en-US" dirty="0"/>
          </a:p>
        </p:txBody>
      </p:sp>
      <p:cxnSp>
        <p:nvCxnSpPr>
          <p:cNvPr id="19" name="직선 화살표 연결선 18"/>
          <p:cNvCxnSpPr>
            <a:stCxn id="15" idx="3"/>
            <a:endCxn id="16" idx="1"/>
          </p:cNvCxnSpPr>
          <p:nvPr/>
        </p:nvCxnSpPr>
        <p:spPr>
          <a:xfrm flipV="1">
            <a:off x="8000789" y="4454252"/>
            <a:ext cx="1115305" cy="745386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>
            <a:stCxn id="15" idx="3"/>
            <a:endCxn id="17" idx="1"/>
          </p:cNvCxnSpPr>
          <p:nvPr/>
        </p:nvCxnSpPr>
        <p:spPr>
          <a:xfrm>
            <a:off x="8000789" y="5199638"/>
            <a:ext cx="1191555" cy="376744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551384" y="1340768"/>
            <a:ext cx="41764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&lt;</a:t>
            </a:r>
            <a:r>
              <a:rPr lang="ko-KR" altLang="en-US" sz="2000" dirty="0"/>
              <a:t>향후 응용 가능한 방향 제시</a:t>
            </a:r>
            <a:r>
              <a:rPr lang="en-US" altLang="ko-KR" sz="2000" dirty="0"/>
              <a:t>&gt;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2130652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5052361" y="1988840"/>
            <a:ext cx="2268252" cy="2268252"/>
            <a:chOff x="3611724" y="764704"/>
            <a:chExt cx="4500500" cy="4500500"/>
          </a:xfrm>
        </p:grpSpPr>
        <p:sp>
          <p:nvSpPr>
            <p:cNvPr id="2" name="타원 1"/>
            <p:cNvSpPr/>
            <p:nvPr/>
          </p:nvSpPr>
          <p:spPr>
            <a:xfrm>
              <a:off x="3611724" y="764704"/>
              <a:ext cx="4500500" cy="4500500"/>
            </a:xfrm>
            <a:prstGeom prst="ellipse">
              <a:avLst/>
            </a:prstGeom>
            <a:solidFill>
              <a:srgbClr val="06A3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-25000"/>
                      </a14:imgEffect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  <a14:imgEffect>
                        <a14:brightnessContrast bright="100000"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439816" y="1448780"/>
              <a:ext cx="2844316" cy="2844316"/>
            </a:xfrm>
            <a:prstGeom prst="rect">
              <a:avLst/>
            </a:prstGeom>
          </p:spPr>
        </p:pic>
      </p:grpSp>
      <p:sp>
        <p:nvSpPr>
          <p:cNvPr id="9" name="TextBox 8"/>
          <p:cNvSpPr txBox="1"/>
          <p:nvPr/>
        </p:nvSpPr>
        <p:spPr>
          <a:xfrm>
            <a:off x="4936081" y="4601866"/>
            <a:ext cx="25008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>
                    <a:lumMod val="50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THANK YOU</a:t>
            </a:r>
            <a:endParaRPr lang="ko-KR" altLang="en-US" sz="3200" dirty="0">
              <a:solidFill>
                <a:schemeClr val="bg1">
                  <a:lumMod val="50000"/>
                </a:schemeClr>
              </a:solidFill>
              <a:latin typeface="a타이틀고딕3" panose="02020600000000000000" pitchFamily="18" charset="-127"/>
              <a:ea typeface="a타이틀고딕3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352555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483884" y="836712"/>
            <a:ext cx="9733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>
                <a:ln>
                  <a:solidFill>
                    <a:schemeClr val="tx1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목차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6A2C497F-5693-430C-85C7-7D8A5BEA28C5}"/>
              </a:ext>
            </a:extLst>
          </p:cNvPr>
          <p:cNvGrpSpPr/>
          <p:nvPr/>
        </p:nvGrpSpPr>
        <p:grpSpPr>
          <a:xfrm>
            <a:off x="3143672" y="1594088"/>
            <a:ext cx="5211578" cy="699492"/>
            <a:chOff x="1840546" y="2060848"/>
            <a:chExt cx="5211578" cy="769441"/>
          </a:xfrm>
        </p:grpSpPr>
        <p:sp>
          <p:nvSpPr>
            <p:cNvPr id="3" name="TextBox 2"/>
            <p:cNvSpPr txBox="1"/>
            <p:nvPr/>
          </p:nvSpPr>
          <p:spPr>
            <a:xfrm>
              <a:off x="1840546" y="2060848"/>
              <a:ext cx="806631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400" dirty="0">
                  <a:ln>
                    <a:solidFill>
                      <a:srgbClr val="06A3B6"/>
                    </a:solidFill>
                  </a:ln>
                  <a:solidFill>
                    <a:srgbClr val="06A3B6"/>
                  </a:solidFill>
                </a:rPr>
                <a:t>01</a:t>
              </a:r>
              <a:endParaRPr lang="ko-KR" altLang="en-US" sz="4400" dirty="0">
                <a:ln>
                  <a:solidFill>
                    <a:srgbClr val="06A3B6"/>
                  </a:solidFill>
                </a:ln>
                <a:solidFill>
                  <a:srgbClr val="06A3B6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732159" y="2222000"/>
              <a:ext cx="431996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ln>
                    <a:solidFill>
                      <a:schemeClr val="bg2">
                        <a:lumMod val="10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Project</a:t>
              </a:r>
              <a:r>
                <a:rPr lang="ko-KR" altLang="en-US" sz="2400" dirty="0">
                  <a:ln>
                    <a:solidFill>
                      <a:schemeClr val="bg2">
                        <a:lumMod val="10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 </a:t>
              </a:r>
              <a:r>
                <a:rPr lang="en-US" altLang="ko-KR" sz="2400" dirty="0">
                  <a:ln>
                    <a:solidFill>
                      <a:schemeClr val="bg2">
                        <a:lumMod val="10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Purpose &amp; Definition</a:t>
              </a:r>
              <a:endParaRPr lang="ko-KR" altLang="en-US" sz="2400" dirty="0">
                <a:ln>
                  <a:solidFill>
                    <a:schemeClr val="bg2">
                      <a:lumMod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BBE7CD42-7000-4A4C-9A16-C28F2FCA85B2}"/>
              </a:ext>
            </a:extLst>
          </p:cNvPr>
          <p:cNvGrpSpPr/>
          <p:nvPr/>
        </p:nvGrpSpPr>
        <p:grpSpPr>
          <a:xfrm>
            <a:off x="3143672" y="2580021"/>
            <a:ext cx="5211578" cy="699492"/>
            <a:chOff x="1840546" y="2060848"/>
            <a:chExt cx="5211578" cy="769441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CBAC5E3-2625-467C-97CB-C042D060BFFC}"/>
                </a:ext>
              </a:extLst>
            </p:cNvPr>
            <p:cNvSpPr txBox="1"/>
            <p:nvPr/>
          </p:nvSpPr>
          <p:spPr>
            <a:xfrm>
              <a:off x="1840546" y="2060848"/>
              <a:ext cx="806631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400" dirty="0">
                  <a:ln>
                    <a:solidFill>
                      <a:srgbClr val="06A3B6"/>
                    </a:solidFill>
                  </a:ln>
                  <a:solidFill>
                    <a:srgbClr val="06A3B6"/>
                  </a:solidFill>
                </a:rPr>
                <a:t>02</a:t>
              </a:r>
              <a:endParaRPr lang="ko-KR" altLang="en-US" sz="4400" dirty="0">
                <a:ln>
                  <a:solidFill>
                    <a:srgbClr val="06A3B6"/>
                  </a:solidFill>
                </a:ln>
                <a:solidFill>
                  <a:srgbClr val="06A3B6"/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32B479F-BCEB-46BD-9914-94C8CC98F660}"/>
                </a:ext>
              </a:extLst>
            </p:cNvPr>
            <p:cNvSpPr txBox="1"/>
            <p:nvPr/>
          </p:nvSpPr>
          <p:spPr>
            <a:xfrm>
              <a:off x="2732159" y="2222000"/>
              <a:ext cx="431996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ln>
                    <a:solidFill>
                      <a:schemeClr val="bg2">
                        <a:lumMod val="10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Project Product Description</a:t>
              </a:r>
              <a:endParaRPr lang="ko-KR" altLang="en-US" sz="2400" dirty="0">
                <a:ln>
                  <a:solidFill>
                    <a:schemeClr val="bg2">
                      <a:lumMod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5744D75B-D2F4-4577-9DFD-C28919601CB2}"/>
              </a:ext>
            </a:extLst>
          </p:cNvPr>
          <p:cNvGrpSpPr/>
          <p:nvPr/>
        </p:nvGrpSpPr>
        <p:grpSpPr>
          <a:xfrm>
            <a:off x="3143672" y="3565954"/>
            <a:ext cx="2978466" cy="699492"/>
            <a:chOff x="1840546" y="2060848"/>
            <a:chExt cx="2978466" cy="769441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AE4FE9B-DE00-4758-B9A0-75952647F1A3}"/>
                </a:ext>
              </a:extLst>
            </p:cNvPr>
            <p:cNvSpPr txBox="1"/>
            <p:nvPr/>
          </p:nvSpPr>
          <p:spPr>
            <a:xfrm>
              <a:off x="1840546" y="2060848"/>
              <a:ext cx="806631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400" dirty="0">
                  <a:ln>
                    <a:solidFill>
                      <a:srgbClr val="06A3B6"/>
                    </a:solidFill>
                  </a:ln>
                  <a:solidFill>
                    <a:srgbClr val="06A3B6"/>
                  </a:solidFill>
                </a:rPr>
                <a:t>03</a:t>
              </a:r>
              <a:endParaRPr lang="ko-KR" altLang="en-US" sz="4400" dirty="0">
                <a:ln>
                  <a:solidFill>
                    <a:srgbClr val="06A3B6"/>
                  </a:solidFill>
                </a:ln>
                <a:solidFill>
                  <a:srgbClr val="06A3B6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1E0F738-DECE-4C9F-B219-ABBDCA50047C}"/>
                </a:ext>
              </a:extLst>
            </p:cNvPr>
            <p:cNvSpPr txBox="1"/>
            <p:nvPr/>
          </p:nvSpPr>
          <p:spPr>
            <a:xfrm>
              <a:off x="2732159" y="2222000"/>
              <a:ext cx="208685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ln>
                    <a:solidFill>
                      <a:schemeClr val="bg2">
                        <a:lumMod val="10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Technologies</a:t>
              </a:r>
              <a:endParaRPr lang="ko-KR" altLang="en-US" sz="2400" dirty="0">
                <a:ln>
                  <a:solidFill>
                    <a:schemeClr val="bg2">
                      <a:lumMod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23EDABAD-33F9-4682-9296-3F2ED2BDF12E}"/>
              </a:ext>
            </a:extLst>
          </p:cNvPr>
          <p:cNvGrpSpPr/>
          <p:nvPr/>
        </p:nvGrpSpPr>
        <p:grpSpPr>
          <a:xfrm>
            <a:off x="3143672" y="4551887"/>
            <a:ext cx="2486922" cy="699492"/>
            <a:chOff x="1840546" y="2060848"/>
            <a:chExt cx="2486922" cy="769441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5558230-FE35-4482-9BDD-9B38F04A7FC2}"/>
                </a:ext>
              </a:extLst>
            </p:cNvPr>
            <p:cNvSpPr txBox="1"/>
            <p:nvPr/>
          </p:nvSpPr>
          <p:spPr>
            <a:xfrm>
              <a:off x="1840546" y="2060848"/>
              <a:ext cx="806631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400" dirty="0">
                  <a:ln>
                    <a:solidFill>
                      <a:srgbClr val="06A3B6"/>
                    </a:solidFill>
                  </a:ln>
                  <a:solidFill>
                    <a:srgbClr val="06A3B6"/>
                  </a:solidFill>
                </a:rPr>
                <a:t>04</a:t>
              </a:r>
              <a:endParaRPr lang="ko-KR" altLang="en-US" sz="4400" dirty="0">
                <a:ln>
                  <a:solidFill>
                    <a:srgbClr val="06A3B6"/>
                  </a:solidFill>
                </a:ln>
                <a:solidFill>
                  <a:srgbClr val="06A3B6"/>
                </a:solidFill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88A1ACE-24AB-4485-9E46-D1D877E2A512}"/>
                </a:ext>
              </a:extLst>
            </p:cNvPr>
            <p:cNvSpPr txBox="1"/>
            <p:nvPr/>
          </p:nvSpPr>
          <p:spPr>
            <a:xfrm>
              <a:off x="2732159" y="2222000"/>
              <a:ext cx="159530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ln>
                    <a:solidFill>
                      <a:schemeClr val="bg2">
                        <a:lumMod val="10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Outcomes</a:t>
              </a:r>
              <a:endParaRPr lang="ko-KR" altLang="en-US" sz="2400" dirty="0">
                <a:ln>
                  <a:solidFill>
                    <a:schemeClr val="bg2">
                      <a:lumMod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07558A39-EFE1-4852-8C52-C59476446100}"/>
              </a:ext>
            </a:extLst>
          </p:cNvPr>
          <p:cNvGrpSpPr/>
          <p:nvPr/>
        </p:nvGrpSpPr>
        <p:grpSpPr>
          <a:xfrm>
            <a:off x="3143672" y="5537820"/>
            <a:ext cx="3507201" cy="699492"/>
            <a:chOff x="1840546" y="2060848"/>
            <a:chExt cx="3507201" cy="769441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4BB080F-54AA-4944-A10D-BF40F99261B8}"/>
                </a:ext>
              </a:extLst>
            </p:cNvPr>
            <p:cNvSpPr txBox="1"/>
            <p:nvPr/>
          </p:nvSpPr>
          <p:spPr>
            <a:xfrm>
              <a:off x="1840546" y="2060848"/>
              <a:ext cx="806631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400" dirty="0">
                  <a:ln>
                    <a:solidFill>
                      <a:srgbClr val="06A3B6"/>
                    </a:solidFill>
                  </a:ln>
                  <a:solidFill>
                    <a:srgbClr val="06A3B6"/>
                  </a:solidFill>
                </a:rPr>
                <a:t>05</a:t>
              </a:r>
              <a:endParaRPr lang="ko-KR" altLang="en-US" sz="4400" dirty="0">
                <a:ln>
                  <a:solidFill>
                    <a:srgbClr val="06A3B6"/>
                  </a:solidFill>
                </a:ln>
                <a:solidFill>
                  <a:srgbClr val="06A3B6"/>
                </a:solidFill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A03EDE1-9BFB-4E36-96ED-922862B18333}"/>
                </a:ext>
              </a:extLst>
            </p:cNvPr>
            <p:cNvSpPr txBox="1"/>
            <p:nvPr/>
          </p:nvSpPr>
          <p:spPr>
            <a:xfrm>
              <a:off x="2732159" y="2222000"/>
              <a:ext cx="26155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altLang="ko-KR" sz="2400" dirty="0">
                  <a:ln>
                    <a:solidFill>
                      <a:schemeClr val="bg2">
                        <a:lumMod val="10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Lessons Learned</a:t>
              </a:r>
              <a:endParaRPr lang="ko-KR" altLang="en-US" sz="2400" dirty="0">
                <a:ln>
                  <a:solidFill>
                    <a:schemeClr val="bg2">
                      <a:lumMod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690779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B82E191D-792C-4354-9EC0-81D59B36A052}"/>
              </a:ext>
            </a:extLst>
          </p:cNvPr>
          <p:cNvSpPr txBox="1"/>
          <p:nvPr/>
        </p:nvSpPr>
        <p:spPr>
          <a:xfrm>
            <a:off x="370271" y="509771"/>
            <a:ext cx="8643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n>
                  <a:solidFill>
                    <a:srgbClr val="06A3B6"/>
                  </a:solidFill>
                </a:ln>
                <a:solidFill>
                  <a:srgbClr val="06A3B6"/>
                </a:solidFill>
              </a:rPr>
              <a:t>01</a:t>
            </a:r>
            <a:endParaRPr lang="ko-KR" altLang="en-US" sz="4800" dirty="0">
              <a:ln>
                <a:solidFill>
                  <a:srgbClr val="06A3B6"/>
                </a:solidFill>
              </a:ln>
              <a:solidFill>
                <a:srgbClr val="06A3B6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71E69A-34A3-4BF1-8B10-76D0D31857FF}"/>
              </a:ext>
            </a:extLst>
          </p:cNvPr>
          <p:cNvSpPr txBox="1"/>
          <p:nvPr/>
        </p:nvSpPr>
        <p:spPr>
          <a:xfrm>
            <a:off x="1261884" y="670923"/>
            <a:ext cx="50110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n>
                  <a:solidFill>
                    <a:schemeClr val="bg2">
                      <a:lumMod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Project</a:t>
            </a:r>
            <a:r>
              <a:rPr lang="ko-KR" altLang="en-US" sz="2800" dirty="0">
                <a:ln>
                  <a:solidFill>
                    <a:schemeClr val="bg2">
                      <a:lumMod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 </a:t>
            </a:r>
            <a:r>
              <a:rPr lang="en-US" altLang="ko-KR" sz="2800" dirty="0">
                <a:ln>
                  <a:solidFill>
                    <a:schemeClr val="bg2">
                      <a:lumMod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Purpose &amp; Definition</a:t>
            </a:r>
            <a:endParaRPr lang="ko-KR" altLang="en-US" sz="2800" dirty="0">
              <a:ln>
                <a:solidFill>
                  <a:schemeClr val="bg2">
                    <a:lumMod val="1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16157" y="1548075"/>
            <a:ext cx="9894696" cy="42780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rgbClr val="06A3B6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Project Purpose</a:t>
            </a:r>
          </a:p>
          <a:p>
            <a:endParaRPr lang="en-US" altLang="ko-KR" sz="2000" b="1" dirty="0">
              <a:solidFill>
                <a:srgbClr val="06A3B6"/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  <a:p>
            <a:r>
              <a:rPr lang="ko-KR" altLang="en-US" sz="20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→ </a:t>
            </a:r>
            <a:r>
              <a:rPr lang="en-US" altLang="ko-KR" sz="20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Alexa</a:t>
            </a:r>
            <a:r>
              <a:rPr lang="ko-KR" altLang="en-US" sz="20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를 활용하여 회사 직원들의 출근 여부를 확인할 수 있는 </a:t>
            </a:r>
            <a:r>
              <a:rPr lang="en-US" altLang="ko-KR" sz="20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IoT </a:t>
            </a:r>
            <a:r>
              <a:rPr lang="ko-KR" altLang="en-US" sz="20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시스템 설계</a:t>
            </a:r>
            <a:endParaRPr lang="en-US" altLang="ko-KR" sz="2000" dirty="0">
              <a:solidFill>
                <a:srgbClr val="06A3B6"/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  <a:p>
            <a:endParaRPr lang="en-US" altLang="ko-KR" sz="2000" dirty="0">
              <a:solidFill>
                <a:srgbClr val="06A3B6"/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  <a:p>
            <a:endParaRPr lang="en-US" altLang="ko-KR" sz="2000" b="1" dirty="0">
              <a:solidFill>
                <a:srgbClr val="06A3B6"/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  <a:p>
            <a:endParaRPr lang="en-US" altLang="ko-KR" sz="2000" b="1" dirty="0">
              <a:solidFill>
                <a:srgbClr val="06A3B6"/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  <a:p>
            <a:r>
              <a:rPr lang="en-US" altLang="ko-KR" sz="2400" b="1" dirty="0">
                <a:solidFill>
                  <a:srgbClr val="06A3B6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Definition</a:t>
            </a:r>
          </a:p>
          <a:p>
            <a:endParaRPr lang="en-US" altLang="ko-KR" sz="2400" b="1" dirty="0">
              <a:solidFill>
                <a:srgbClr val="06A3B6"/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  <a:p>
            <a:r>
              <a:rPr lang="ko-KR" altLang="en-US" sz="20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① 회사 직원들이 출근 시 사용하는 사원증은 </a:t>
            </a:r>
            <a:r>
              <a:rPr lang="en-US" altLang="ko-KR" sz="20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RFID</a:t>
            </a:r>
            <a:r>
              <a:rPr lang="ko-KR" altLang="en-US" sz="20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를 이용한 서비스</a:t>
            </a:r>
            <a:r>
              <a:rPr lang="en-US" altLang="ko-KR" sz="20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.</a:t>
            </a:r>
          </a:p>
          <a:p>
            <a:endParaRPr lang="en-US" altLang="ko-KR" sz="2000" dirty="0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  <a:p>
            <a:r>
              <a:rPr lang="ko-KR" altLang="en-US" sz="20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② </a:t>
            </a:r>
            <a:r>
              <a:rPr lang="en-US" altLang="ko-KR" sz="20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json </a:t>
            </a:r>
            <a:r>
              <a:rPr lang="ko-KR" altLang="en-US" sz="20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파일 형식으로 사원이름</a:t>
            </a:r>
            <a:r>
              <a:rPr lang="en-US" altLang="ko-KR" sz="20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,</a:t>
            </a:r>
            <a:r>
              <a:rPr lang="ko-KR" altLang="en-US" sz="20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카드번호를 저장</a:t>
            </a:r>
            <a:r>
              <a:rPr lang="en-US" altLang="ko-KR" sz="20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.</a:t>
            </a:r>
          </a:p>
          <a:p>
            <a:endParaRPr lang="en-US" altLang="ko-KR" sz="2000" dirty="0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  <a:p>
            <a:r>
              <a:rPr lang="ko-KR" altLang="en-US" sz="20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③ </a:t>
            </a:r>
            <a:r>
              <a:rPr lang="en-US" altLang="ko-KR" sz="2000" dirty="0" err="1">
                <a:latin typeface="a타이틀고딕2" panose="02020600000000000000" pitchFamily="18" charset="-127"/>
                <a:ea typeface="a타이틀고딕2" panose="02020600000000000000" pitchFamily="18" charset="-127"/>
              </a:rPr>
              <a:t>Skyler_skill</a:t>
            </a:r>
            <a:r>
              <a:rPr lang="ko-KR" altLang="en-US" sz="20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에 </a:t>
            </a:r>
            <a:r>
              <a:rPr lang="en-US" altLang="ko-KR" sz="20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intent</a:t>
            </a:r>
            <a:r>
              <a:rPr lang="ko-KR" altLang="en-US" sz="20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를 추가하여 </a:t>
            </a:r>
            <a:r>
              <a:rPr lang="en-US" altLang="ko-KR" sz="20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Alexa</a:t>
            </a:r>
            <a:r>
              <a:rPr lang="ko-KR" altLang="en-US" sz="20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가 </a:t>
            </a:r>
            <a:r>
              <a:rPr lang="en-US" altLang="ko-KR" sz="20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json</a:t>
            </a:r>
            <a:r>
              <a:rPr lang="ko-KR" altLang="en-US" sz="20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파일을 열람해 직원의 출근 여부를 확인</a:t>
            </a:r>
            <a:r>
              <a:rPr lang="en-US" altLang="ko-KR" sz="20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052185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B82E191D-792C-4354-9EC0-81D59B36A052}"/>
              </a:ext>
            </a:extLst>
          </p:cNvPr>
          <p:cNvSpPr txBox="1"/>
          <p:nvPr/>
        </p:nvSpPr>
        <p:spPr>
          <a:xfrm>
            <a:off x="370271" y="509771"/>
            <a:ext cx="8643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n>
                  <a:solidFill>
                    <a:srgbClr val="06A3B6"/>
                  </a:solidFill>
                </a:ln>
                <a:solidFill>
                  <a:srgbClr val="06A3B6"/>
                </a:solidFill>
              </a:rPr>
              <a:t>02</a:t>
            </a:r>
            <a:endParaRPr lang="ko-KR" altLang="en-US" sz="4800" dirty="0">
              <a:ln>
                <a:solidFill>
                  <a:srgbClr val="06A3B6"/>
                </a:solidFill>
              </a:ln>
              <a:solidFill>
                <a:srgbClr val="06A3B6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71E69A-34A3-4BF1-8B10-76D0D31857FF}"/>
              </a:ext>
            </a:extLst>
          </p:cNvPr>
          <p:cNvSpPr txBox="1"/>
          <p:nvPr/>
        </p:nvSpPr>
        <p:spPr>
          <a:xfrm>
            <a:off x="1261884" y="670923"/>
            <a:ext cx="41633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n>
                  <a:solidFill>
                    <a:schemeClr val="bg2">
                      <a:lumMod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Project Product Description</a:t>
            </a:r>
            <a:endParaRPr lang="ko-KR" altLang="en-US" sz="2800" dirty="0">
              <a:ln>
                <a:solidFill>
                  <a:schemeClr val="bg2">
                    <a:lumMod val="1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99212" y="1340768"/>
            <a:ext cx="5976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00ABA9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Project Interaction </a:t>
            </a:r>
            <a:r>
              <a:rPr lang="ko-KR" altLang="en-US" sz="2400" b="1" dirty="0">
                <a:solidFill>
                  <a:srgbClr val="00ABA9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구성</a:t>
            </a:r>
            <a:r>
              <a:rPr lang="en-US" altLang="ko-KR" sz="2400" b="1" dirty="0">
                <a:solidFill>
                  <a:srgbClr val="00ABA9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 </a:t>
            </a:r>
            <a:r>
              <a:rPr lang="ko-KR" altLang="en-US" sz="2400" b="1" dirty="0">
                <a:solidFill>
                  <a:srgbClr val="00ABA9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요소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663952" y="2770485"/>
            <a:ext cx="24321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rgbClr val="C00000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RFID Card</a:t>
            </a:r>
          </a:p>
          <a:p>
            <a:pPr algn="ctr"/>
            <a:r>
              <a:rPr lang="en-US" altLang="ko-KR" sz="2000" b="1" dirty="0">
                <a:solidFill>
                  <a:srgbClr val="C00000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-</a:t>
            </a:r>
            <a:r>
              <a:rPr lang="ko-KR" altLang="en-US" sz="2000" b="1" dirty="0" err="1">
                <a:solidFill>
                  <a:srgbClr val="C00000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사원증</a:t>
            </a:r>
            <a:endParaRPr lang="ko-KR" altLang="en-US" sz="2000" b="1" dirty="0">
              <a:solidFill>
                <a:srgbClr val="C00000"/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09" r="13191" b="16635"/>
          <a:stretch/>
        </p:blipFill>
        <p:spPr>
          <a:xfrm>
            <a:off x="4158148" y="2620568"/>
            <a:ext cx="1944985" cy="1145817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3832" y="4627143"/>
            <a:ext cx="1440160" cy="1330402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644" y="2620568"/>
            <a:ext cx="1316666" cy="1316666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177" b="30874"/>
          <a:stretch/>
        </p:blipFill>
        <p:spPr>
          <a:xfrm>
            <a:off x="7176120" y="2793366"/>
            <a:ext cx="3672408" cy="1283464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285" y="4330777"/>
            <a:ext cx="1629384" cy="1629384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991543" y="2793366"/>
            <a:ext cx="17246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rgbClr val="008080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사용자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202777" y="4394898"/>
            <a:ext cx="22815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rgbClr val="008080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인공지능 스피커</a:t>
            </a:r>
            <a:endParaRPr lang="en-US" altLang="ko-KR" sz="2000" b="1" dirty="0">
              <a:solidFill>
                <a:srgbClr val="008080"/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  <a:p>
            <a:pPr algn="ctr"/>
            <a:r>
              <a:rPr lang="en-US" altLang="ko-KR" sz="2000" b="1" dirty="0">
                <a:solidFill>
                  <a:srgbClr val="008080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-Alexa</a:t>
            </a:r>
            <a:endParaRPr lang="ko-KR" altLang="en-US" sz="2000" b="1" dirty="0">
              <a:solidFill>
                <a:srgbClr val="008080"/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103133" y="4449164"/>
            <a:ext cx="24321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rgbClr val="C00000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RFID card reader</a:t>
            </a:r>
            <a:endParaRPr lang="ko-KR" altLang="en-US" sz="2000" b="1" dirty="0">
              <a:solidFill>
                <a:srgbClr val="C00000"/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9759881" y="2839533"/>
            <a:ext cx="24321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rgbClr val="C00000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Alexa AVS Skill</a:t>
            </a:r>
          </a:p>
          <a:p>
            <a:pPr algn="ctr"/>
            <a:r>
              <a:rPr lang="en-US" altLang="ko-KR" sz="2000" b="1" dirty="0">
                <a:solidFill>
                  <a:srgbClr val="C00000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-Skyler</a:t>
            </a:r>
            <a:endParaRPr lang="ko-KR" altLang="en-US" sz="2000" b="1" dirty="0">
              <a:solidFill>
                <a:srgbClr val="C00000"/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40860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모서리가 둥근 직사각형 50"/>
          <p:cNvSpPr/>
          <p:nvPr/>
        </p:nvSpPr>
        <p:spPr>
          <a:xfrm>
            <a:off x="9904388" y="3491378"/>
            <a:ext cx="1714896" cy="36933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00AB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err="1">
                <a:solidFill>
                  <a:srgbClr val="00ABA9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AbsentIntent</a:t>
            </a:r>
            <a:endParaRPr lang="ko-KR" altLang="en-US" b="1" dirty="0">
              <a:solidFill>
                <a:srgbClr val="00ABA9"/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49" name="모서리가 둥근 직사각형 48"/>
          <p:cNvSpPr/>
          <p:nvPr/>
        </p:nvSpPr>
        <p:spPr>
          <a:xfrm>
            <a:off x="5783439" y="3524140"/>
            <a:ext cx="1656184" cy="36933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00AB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err="1">
                <a:solidFill>
                  <a:srgbClr val="00ABA9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ChekcIntent</a:t>
            </a:r>
            <a:endParaRPr lang="ko-KR" altLang="en-US" b="1" dirty="0">
              <a:solidFill>
                <a:srgbClr val="00ABA9"/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82E191D-792C-4354-9EC0-81D59B36A052}"/>
              </a:ext>
            </a:extLst>
          </p:cNvPr>
          <p:cNvSpPr txBox="1"/>
          <p:nvPr/>
        </p:nvSpPr>
        <p:spPr>
          <a:xfrm>
            <a:off x="370271" y="509771"/>
            <a:ext cx="8643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n>
                  <a:solidFill>
                    <a:srgbClr val="06A3B6"/>
                  </a:solidFill>
                </a:ln>
                <a:solidFill>
                  <a:srgbClr val="06A3B6"/>
                </a:solidFill>
              </a:rPr>
              <a:t>02</a:t>
            </a:r>
            <a:endParaRPr lang="ko-KR" altLang="en-US" sz="4800" dirty="0">
              <a:ln>
                <a:solidFill>
                  <a:srgbClr val="06A3B6"/>
                </a:solidFill>
              </a:ln>
              <a:solidFill>
                <a:srgbClr val="06A3B6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71E69A-34A3-4BF1-8B10-76D0D31857FF}"/>
              </a:ext>
            </a:extLst>
          </p:cNvPr>
          <p:cNvSpPr txBox="1"/>
          <p:nvPr/>
        </p:nvSpPr>
        <p:spPr>
          <a:xfrm>
            <a:off x="1261884" y="670923"/>
            <a:ext cx="41633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n>
                  <a:solidFill>
                    <a:schemeClr val="bg2">
                      <a:lumMod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Project Product Description</a:t>
            </a:r>
            <a:endParaRPr lang="ko-KR" altLang="en-US" sz="2800" dirty="0">
              <a:ln>
                <a:solidFill>
                  <a:schemeClr val="bg2">
                    <a:lumMod val="1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99212" y="1340768"/>
            <a:ext cx="5976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00ABA9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Project Setting</a:t>
            </a:r>
            <a:endParaRPr lang="ko-KR" altLang="en-US" sz="2400" b="1" dirty="0">
              <a:solidFill>
                <a:srgbClr val="00ABA9"/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-114597" y="5336232"/>
            <a:ext cx="301515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임직원들</a:t>
            </a:r>
            <a:r>
              <a:rPr lang="en-US" altLang="ko-KR" sz="16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’s</a:t>
            </a:r>
          </a:p>
          <a:p>
            <a:pPr algn="ctr"/>
            <a:r>
              <a:rPr lang="en-US" altLang="ko-KR" sz="16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{</a:t>
            </a:r>
            <a:r>
              <a:rPr lang="en-US" altLang="ko-KR" sz="1600" dirty="0" err="1">
                <a:latin typeface="a타이틀고딕2" panose="02020600000000000000" pitchFamily="18" charset="-127"/>
                <a:ea typeface="a타이틀고딕2" panose="02020600000000000000" pitchFamily="18" charset="-127"/>
              </a:rPr>
              <a:t>Rfid</a:t>
            </a:r>
            <a:r>
              <a:rPr lang="en-US" altLang="ko-KR" sz="16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 </a:t>
            </a:r>
            <a:r>
              <a:rPr lang="ko-KR" altLang="en-US" sz="16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고유 번호</a:t>
            </a:r>
            <a:r>
              <a:rPr lang="en-US" altLang="ko-KR" sz="16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: </a:t>
            </a:r>
            <a:r>
              <a:rPr lang="ko-KR" altLang="en-US" sz="16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이름</a:t>
            </a:r>
            <a:r>
              <a:rPr lang="en-US" altLang="ko-KR" sz="16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}.</a:t>
            </a:r>
            <a:r>
              <a:rPr lang="en-US" altLang="ko-KR" sz="1600" dirty="0" err="1">
                <a:latin typeface="a타이틀고딕2" panose="02020600000000000000" pitchFamily="18" charset="-127"/>
                <a:ea typeface="a타이틀고딕2" panose="02020600000000000000" pitchFamily="18" charset="-127"/>
              </a:rPr>
              <a:t>json</a:t>
            </a:r>
            <a:endParaRPr lang="en-US" altLang="ko-KR" sz="1600" dirty="0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  <a:p>
            <a:pPr algn="ctr"/>
            <a:r>
              <a:rPr lang="ko-KR" altLang="en-US" sz="16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파일 생성</a:t>
            </a:r>
            <a:endParaRPr lang="en-US" altLang="ko-KR" sz="1600" dirty="0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464098" y="3514051"/>
            <a:ext cx="2157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&lt;-Intent </a:t>
            </a:r>
            <a:r>
              <a:rPr lang="ko-KR" altLang="en-US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생성</a:t>
            </a:r>
            <a:r>
              <a:rPr lang="en-US" altLang="ko-KR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-&gt;</a:t>
            </a:r>
            <a:endParaRPr lang="ko-KR" altLang="en-US" dirty="0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824190" y="4722573"/>
            <a:ext cx="17977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6600FF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&lt;-{name} </a:t>
            </a:r>
          </a:p>
          <a:p>
            <a:pPr algn="ctr"/>
            <a:r>
              <a:rPr lang="en-US" altLang="ko-KR" b="1" dirty="0">
                <a:solidFill>
                  <a:srgbClr val="6600FF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slot </a:t>
            </a:r>
            <a:r>
              <a:rPr lang="ko-KR" altLang="en-US" b="1" dirty="0">
                <a:solidFill>
                  <a:srgbClr val="6600FF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생성</a:t>
            </a:r>
            <a:endParaRPr lang="en-US" altLang="ko-KR" b="1" dirty="0">
              <a:solidFill>
                <a:srgbClr val="6600FF"/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7611" y="2404993"/>
            <a:ext cx="1293227" cy="129322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50" t="16294" r="35825" b="44175"/>
          <a:stretch/>
        </p:blipFill>
        <p:spPr>
          <a:xfrm>
            <a:off x="8239840" y="2317046"/>
            <a:ext cx="1370760" cy="112702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40515" y="1919139"/>
            <a:ext cx="2592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[ Local Disk ]</a:t>
            </a:r>
            <a:endParaRPr lang="ko-KR" altLang="en-US" dirty="0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655421" y="1947714"/>
            <a:ext cx="2592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[ Alexa Skyler Skill ]</a:t>
            </a:r>
            <a:endParaRPr lang="ko-KR" altLang="en-US" dirty="0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546" y="3922048"/>
            <a:ext cx="1257394" cy="1257394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6633" y="4038035"/>
            <a:ext cx="894939" cy="1031812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7541089" y="3961835"/>
            <a:ext cx="223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&lt;-utterance </a:t>
            </a:r>
            <a:r>
              <a:rPr lang="ko-KR" altLang="en-US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생성</a:t>
            </a:r>
            <a:r>
              <a:rPr lang="en-US" altLang="ko-KR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-&gt;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2621706" y="5474731"/>
            <a:ext cx="25860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임직원들</a:t>
            </a:r>
            <a:r>
              <a:rPr lang="en-US" altLang="ko-KR" sz="16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’s </a:t>
            </a:r>
            <a:r>
              <a:rPr lang="ko-KR" altLang="en-US" sz="16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이름</a:t>
            </a:r>
            <a:r>
              <a:rPr lang="en-US" altLang="ko-KR" sz="16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.csv</a:t>
            </a:r>
          </a:p>
          <a:p>
            <a:pPr algn="ctr"/>
            <a:r>
              <a:rPr lang="ko-KR" altLang="en-US" sz="16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파일 생성</a:t>
            </a:r>
            <a:endParaRPr lang="en-US" altLang="ko-KR" sz="1600" dirty="0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43" name="모서리가 둥근 직사각형 42"/>
          <p:cNvSpPr/>
          <p:nvPr/>
        </p:nvSpPr>
        <p:spPr>
          <a:xfrm>
            <a:off x="2900557" y="3893472"/>
            <a:ext cx="1953398" cy="2304534"/>
          </a:xfrm>
          <a:prstGeom prst="roundRect">
            <a:avLst/>
          </a:prstGeom>
          <a:noFill/>
          <a:ln w="28575">
            <a:solidFill>
              <a:srgbClr val="66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cxnSp>
        <p:nvCxnSpPr>
          <p:cNvPr id="44" name="직선 화살표 연결선 43"/>
          <p:cNvCxnSpPr>
            <a:stCxn id="43" idx="3"/>
          </p:cNvCxnSpPr>
          <p:nvPr/>
        </p:nvCxnSpPr>
        <p:spPr>
          <a:xfrm>
            <a:off x="4980482" y="5045739"/>
            <a:ext cx="1205015" cy="0"/>
          </a:xfrm>
          <a:prstGeom prst="straightConnector1">
            <a:avLst/>
          </a:prstGeom>
          <a:ln w="1905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모서리가 둥근 직사각형 51"/>
          <p:cNvSpPr/>
          <p:nvPr/>
        </p:nvSpPr>
        <p:spPr>
          <a:xfrm>
            <a:off x="9904387" y="4016733"/>
            <a:ext cx="1282849" cy="369332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00AB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Who is off?</a:t>
            </a:r>
            <a:endParaRPr lang="ko-KR" altLang="en-US" sz="1600" dirty="0">
              <a:solidFill>
                <a:schemeClr val="tx1"/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53" name="모서리가 둥근 직사각형 52"/>
          <p:cNvSpPr/>
          <p:nvPr/>
        </p:nvSpPr>
        <p:spPr>
          <a:xfrm>
            <a:off x="5798817" y="4069487"/>
            <a:ext cx="778410" cy="369332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00AB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C</a:t>
            </a:r>
            <a:r>
              <a:rPr lang="en-US" altLang="ko-KR" sz="1400" dirty="0">
                <a:solidFill>
                  <a:schemeClr val="tx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hec</a:t>
            </a:r>
            <a:r>
              <a:rPr lang="en-US" altLang="ko-KR" sz="1200" dirty="0">
                <a:solidFill>
                  <a:schemeClr val="tx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k</a:t>
            </a:r>
            <a:endParaRPr lang="ko-KR" altLang="en-US" sz="1200" dirty="0">
              <a:solidFill>
                <a:schemeClr val="tx1"/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54" name="모서리가 둥근 직사각형 53"/>
          <p:cNvSpPr/>
          <p:nvPr/>
        </p:nvSpPr>
        <p:spPr>
          <a:xfrm>
            <a:off x="6602449" y="5766436"/>
            <a:ext cx="609598" cy="250853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rgbClr val="00AB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John</a:t>
            </a:r>
            <a:endParaRPr lang="ko-KR" altLang="en-US" sz="1200" dirty="0">
              <a:solidFill>
                <a:schemeClr val="bg1"/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55" name="모서리가 둥근 직사각형 54"/>
          <p:cNvSpPr/>
          <p:nvPr/>
        </p:nvSpPr>
        <p:spPr>
          <a:xfrm>
            <a:off x="9904388" y="4468099"/>
            <a:ext cx="1570880" cy="369332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00AB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Who is absent?</a:t>
            </a:r>
            <a:endParaRPr lang="ko-KR" altLang="en-US" sz="1600" dirty="0">
              <a:solidFill>
                <a:schemeClr val="tx1"/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56" name="모서리가 둥근 직사각형 55"/>
          <p:cNvSpPr/>
          <p:nvPr/>
        </p:nvSpPr>
        <p:spPr>
          <a:xfrm>
            <a:off x="9925669" y="4942890"/>
            <a:ext cx="1981647" cy="369332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00AB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Tell me who is absent</a:t>
            </a:r>
            <a:endParaRPr lang="ko-KR" altLang="en-US" sz="1400" dirty="0">
              <a:solidFill>
                <a:schemeClr val="tx1"/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57" name="모서리가 둥근 직사각형 56"/>
          <p:cNvSpPr/>
          <p:nvPr/>
        </p:nvSpPr>
        <p:spPr>
          <a:xfrm>
            <a:off x="9925668" y="5404886"/>
            <a:ext cx="1765623" cy="369332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00AB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Answer who is absent</a:t>
            </a:r>
            <a:endParaRPr lang="ko-KR" altLang="en-US" sz="1200" dirty="0">
              <a:solidFill>
                <a:schemeClr val="tx1"/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58" name="모서리가 둥근 직사각형 57"/>
          <p:cNvSpPr/>
          <p:nvPr/>
        </p:nvSpPr>
        <p:spPr>
          <a:xfrm>
            <a:off x="6596274" y="5170785"/>
            <a:ext cx="729231" cy="237271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rgbClr val="00AB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Simon</a:t>
            </a:r>
            <a:endParaRPr lang="ko-KR" altLang="en-US" sz="1200" dirty="0">
              <a:solidFill>
                <a:schemeClr val="bg1"/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59" name="모서리가 둥근 직사각형 58"/>
          <p:cNvSpPr/>
          <p:nvPr/>
        </p:nvSpPr>
        <p:spPr>
          <a:xfrm>
            <a:off x="6588995" y="5455097"/>
            <a:ext cx="729231" cy="263301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rgbClr val="00AB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David</a:t>
            </a:r>
            <a:endParaRPr lang="ko-KR" altLang="en-US" sz="1200" dirty="0">
              <a:solidFill>
                <a:schemeClr val="bg1"/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61" name="모서리가 둥근 직사각형 60"/>
          <p:cNvSpPr/>
          <p:nvPr/>
        </p:nvSpPr>
        <p:spPr>
          <a:xfrm>
            <a:off x="6609620" y="4496675"/>
            <a:ext cx="892578" cy="298212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rgbClr val="00AB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Valentine</a:t>
            </a:r>
            <a:endParaRPr lang="ko-KR" altLang="en-US" sz="1200" dirty="0">
              <a:solidFill>
                <a:schemeClr val="bg1"/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62" name="모서리가 둥근 직사각형 61"/>
          <p:cNvSpPr/>
          <p:nvPr/>
        </p:nvSpPr>
        <p:spPr>
          <a:xfrm>
            <a:off x="6612129" y="4848210"/>
            <a:ext cx="563991" cy="255032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rgbClr val="00AB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Alex</a:t>
            </a:r>
            <a:endParaRPr lang="ko-KR" altLang="en-US" sz="1200" dirty="0">
              <a:solidFill>
                <a:schemeClr val="bg1"/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6514370" y="4054833"/>
            <a:ext cx="1053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+{name}</a:t>
            </a:r>
            <a:endParaRPr lang="ko-KR" altLang="en-US" dirty="0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65" name="모서리가 둥근 직사각형 64"/>
          <p:cNvSpPr/>
          <p:nvPr/>
        </p:nvSpPr>
        <p:spPr>
          <a:xfrm>
            <a:off x="6312024" y="4449050"/>
            <a:ext cx="1440160" cy="1701331"/>
          </a:xfrm>
          <a:prstGeom prst="roundRect">
            <a:avLst/>
          </a:prstGeom>
          <a:noFill/>
          <a:ln w="19050">
            <a:solidFill>
              <a:srgbClr val="66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515340" y="4725144"/>
            <a:ext cx="20847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rgbClr val="00B0F0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임직원들의 이름</a:t>
            </a:r>
            <a:r>
              <a:rPr lang="en-US" altLang="ko-KR" sz="1400" b="1" dirty="0">
                <a:solidFill>
                  <a:srgbClr val="00B0F0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.csv</a:t>
            </a:r>
          </a:p>
          <a:p>
            <a:pPr algn="ctr"/>
            <a:r>
              <a:rPr lang="ko-KR" altLang="en-US" sz="1400" b="1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 </a:t>
            </a:r>
            <a:endParaRPr lang="en-US" altLang="ko-KR" sz="1400" b="1" dirty="0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BCD461E-AF13-49E6-BFA1-503799AB2C1B}"/>
              </a:ext>
            </a:extLst>
          </p:cNvPr>
          <p:cNvSpPr/>
          <p:nvPr/>
        </p:nvSpPr>
        <p:spPr>
          <a:xfrm>
            <a:off x="5171130" y="5013176"/>
            <a:ext cx="74892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upload</a:t>
            </a:r>
          </a:p>
        </p:txBody>
      </p:sp>
    </p:spTree>
    <p:extLst>
      <p:ext uri="{BB962C8B-B14F-4D97-AF65-F5344CB8AC3E}">
        <p14:creationId xmlns:p14="http://schemas.microsoft.com/office/powerpoint/2010/main" val="1609568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B82E191D-792C-4354-9EC0-81D59B36A052}"/>
              </a:ext>
            </a:extLst>
          </p:cNvPr>
          <p:cNvSpPr txBox="1"/>
          <p:nvPr/>
        </p:nvSpPr>
        <p:spPr>
          <a:xfrm>
            <a:off x="370271" y="509771"/>
            <a:ext cx="8643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n>
                  <a:solidFill>
                    <a:srgbClr val="06A3B6"/>
                  </a:solidFill>
                </a:ln>
                <a:solidFill>
                  <a:srgbClr val="06A3B6"/>
                </a:solidFill>
              </a:rPr>
              <a:t>02</a:t>
            </a:r>
            <a:endParaRPr lang="ko-KR" altLang="en-US" sz="4800" dirty="0">
              <a:ln>
                <a:solidFill>
                  <a:srgbClr val="06A3B6"/>
                </a:solidFill>
              </a:ln>
              <a:solidFill>
                <a:srgbClr val="06A3B6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71E69A-34A3-4BF1-8B10-76D0D31857FF}"/>
              </a:ext>
            </a:extLst>
          </p:cNvPr>
          <p:cNvSpPr txBox="1"/>
          <p:nvPr/>
        </p:nvSpPr>
        <p:spPr>
          <a:xfrm>
            <a:off x="1261884" y="670923"/>
            <a:ext cx="41633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n>
                  <a:solidFill>
                    <a:schemeClr val="bg2">
                      <a:lumMod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Project Product Description</a:t>
            </a:r>
            <a:endParaRPr lang="ko-KR" altLang="en-US" sz="2800" dirty="0">
              <a:ln>
                <a:solidFill>
                  <a:schemeClr val="bg2">
                    <a:lumMod val="1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99212" y="1340768"/>
            <a:ext cx="5976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rgbClr val="00ABA9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기능</a:t>
            </a:r>
            <a:r>
              <a:rPr lang="en-US" altLang="ko-KR" sz="2400" b="1" dirty="0">
                <a:solidFill>
                  <a:srgbClr val="00ABA9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1 – RFID </a:t>
            </a:r>
            <a:r>
              <a:rPr lang="ko-KR" altLang="en-US" sz="2400" b="1" dirty="0">
                <a:solidFill>
                  <a:srgbClr val="00ABA9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카드 태그로 출근 시간 기록</a:t>
            </a:r>
          </a:p>
        </p:txBody>
      </p:sp>
      <p:sp>
        <p:nvSpPr>
          <p:cNvPr id="4" name="오른쪽 화살표 3"/>
          <p:cNvSpPr/>
          <p:nvPr/>
        </p:nvSpPr>
        <p:spPr>
          <a:xfrm>
            <a:off x="3215680" y="3980968"/>
            <a:ext cx="1116002" cy="316835"/>
          </a:xfrm>
          <a:prstGeom prst="rightArrow">
            <a:avLst/>
          </a:prstGeom>
          <a:solidFill>
            <a:srgbClr val="06A3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9" name="오른쪽 화살표 8"/>
          <p:cNvSpPr/>
          <p:nvPr/>
        </p:nvSpPr>
        <p:spPr>
          <a:xfrm>
            <a:off x="7176120" y="3980968"/>
            <a:ext cx="1116002" cy="316835"/>
          </a:xfrm>
          <a:prstGeom prst="rightArrow">
            <a:avLst/>
          </a:prstGeom>
          <a:solidFill>
            <a:srgbClr val="06A3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39479" y="5118617"/>
            <a:ext cx="24321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사용자가</a:t>
            </a:r>
            <a:r>
              <a:rPr lang="en-US" altLang="ko-KR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 RFID </a:t>
            </a:r>
            <a:r>
              <a:rPr lang="ko-KR" altLang="en-US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카드를 리더기에 태그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511824" y="5129407"/>
            <a:ext cx="3024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>
                <a:latin typeface="a타이틀고딕2" panose="02020600000000000000" pitchFamily="18" charset="-127"/>
                <a:ea typeface="a타이틀고딕2" panose="02020600000000000000" pitchFamily="18" charset="-127"/>
              </a:rPr>
              <a:t>NodeMCU</a:t>
            </a:r>
            <a:r>
              <a:rPr lang="en-US" altLang="ko-KR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 </a:t>
            </a:r>
            <a:r>
              <a:rPr lang="ko-KR" altLang="en-US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는 </a:t>
            </a:r>
            <a:r>
              <a:rPr lang="ko-KR" altLang="en-US" dirty="0" err="1">
                <a:latin typeface="a타이틀고딕2" panose="02020600000000000000" pitchFamily="18" charset="-127"/>
                <a:ea typeface="a타이틀고딕2" panose="02020600000000000000" pitchFamily="18" charset="-127"/>
              </a:rPr>
              <a:t>태그된</a:t>
            </a:r>
            <a:r>
              <a:rPr lang="ko-KR" altLang="en-US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 카드 </a:t>
            </a:r>
            <a:endParaRPr lang="en-US" altLang="ko-KR" dirty="0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  <a:p>
            <a:pPr algn="ctr"/>
            <a:r>
              <a:rPr lang="ko-KR" altLang="en-US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고유번호와 시간을 반환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127780" y="5130622"/>
            <a:ext cx="30782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카드 고유 번호</a:t>
            </a:r>
            <a:r>
              <a:rPr lang="en-US" altLang="ko-KR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, </a:t>
            </a:r>
            <a:r>
              <a:rPr lang="ko-KR" altLang="en-US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사람 이름</a:t>
            </a:r>
            <a:r>
              <a:rPr lang="en-US" altLang="ko-KR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, </a:t>
            </a:r>
            <a:r>
              <a:rPr lang="ko-KR" altLang="en-US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시간을 </a:t>
            </a:r>
            <a:r>
              <a:rPr lang="en-US" altLang="ko-KR" dirty="0" err="1">
                <a:latin typeface="a타이틀고딕2" panose="02020600000000000000" pitchFamily="18" charset="-127"/>
                <a:ea typeface="a타이틀고딕2" panose="02020600000000000000" pitchFamily="18" charset="-127"/>
              </a:rPr>
              <a:t>json</a:t>
            </a:r>
            <a:r>
              <a:rPr lang="en-US" altLang="ko-KR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 </a:t>
            </a:r>
            <a:r>
              <a:rPr lang="ko-KR" altLang="en-US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파일로 저장</a:t>
            </a: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266" y="3164264"/>
            <a:ext cx="2240547" cy="1724171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4312" y="3109651"/>
            <a:ext cx="1525218" cy="1525218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5880" y="3238866"/>
            <a:ext cx="1785658" cy="1649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8324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B82E191D-792C-4354-9EC0-81D59B36A052}"/>
              </a:ext>
            </a:extLst>
          </p:cNvPr>
          <p:cNvSpPr txBox="1"/>
          <p:nvPr/>
        </p:nvSpPr>
        <p:spPr>
          <a:xfrm>
            <a:off x="370271" y="509771"/>
            <a:ext cx="8643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n>
                  <a:solidFill>
                    <a:srgbClr val="06A3B6"/>
                  </a:solidFill>
                </a:ln>
                <a:solidFill>
                  <a:srgbClr val="06A3B6"/>
                </a:solidFill>
              </a:rPr>
              <a:t>02</a:t>
            </a:r>
            <a:endParaRPr lang="ko-KR" altLang="en-US" sz="4800" dirty="0">
              <a:ln>
                <a:solidFill>
                  <a:srgbClr val="06A3B6"/>
                </a:solidFill>
              </a:ln>
              <a:solidFill>
                <a:srgbClr val="06A3B6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71E69A-34A3-4BF1-8B10-76D0D31857FF}"/>
              </a:ext>
            </a:extLst>
          </p:cNvPr>
          <p:cNvSpPr txBox="1"/>
          <p:nvPr/>
        </p:nvSpPr>
        <p:spPr>
          <a:xfrm>
            <a:off x="1261884" y="670923"/>
            <a:ext cx="41633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n>
                  <a:solidFill>
                    <a:schemeClr val="bg2">
                      <a:lumMod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Project Product Description</a:t>
            </a:r>
            <a:endParaRPr lang="ko-KR" altLang="en-US" sz="2800" dirty="0">
              <a:ln>
                <a:solidFill>
                  <a:schemeClr val="bg2">
                    <a:lumMod val="1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99212" y="1340768"/>
            <a:ext cx="5976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rgbClr val="00ABA9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기능</a:t>
            </a:r>
            <a:r>
              <a:rPr lang="en-US" altLang="ko-KR" sz="2400" b="1" dirty="0">
                <a:solidFill>
                  <a:srgbClr val="00ABA9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2 – </a:t>
            </a:r>
            <a:r>
              <a:rPr lang="ko-KR" altLang="en-US" sz="2400" b="1" dirty="0">
                <a:solidFill>
                  <a:srgbClr val="00ABA9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음성으로 결근자 검색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085" y="3459987"/>
            <a:ext cx="1491576" cy="1491576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3948" y="3279417"/>
            <a:ext cx="1629384" cy="1629384"/>
          </a:xfrm>
          <a:prstGeom prst="rect">
            <a:avLst/>
          </a:prstGeom>
        </p:spPr>
      </p:pic>
      <p:sp>
        <p:nvSpPr>
          <p:cNvPr id="4" name="오른쪽 화살표 3"/>
          <p:cNvSpPr/>
          <p:nvPr/>
        </p:nvSpPr>
        <p:spPr>
          <a:xfrm>
            <a:off x="3215680" y="3980968"/>
            <a:ext cx="1116002" cy="316835"/>
          </a:xfrm>
          <a:prstGeom prst="rightArrow">
            <a:avLst/>
          </a:prstGeom>
          <a:solidFill>
            <a:srgbClr val="06A3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9" name="오른쪽 화살표 8"/>
          <p:cNvSpPr/>
          <p:nvPr/>
        </p:nvSpPr>
        <p:spPr>
          <a:xfrm>
            <a:off x="7176120" y="3980968"/>
            <a:ext cx="1116002" cy="316835"/>
          </a:xfrm>
          <a:prstGeom prst="rightArrow">
            <a:avLst/>
          </a:prstGeom>
          <a:solidFill>
            <a:srgbClr val="06A3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11424" y="5373216"/>
            <a:ext cx="2088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결근자 검색 요청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935759" y="5234716"/>
            <a:ext cx="33843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Tagged Time </a:t>
            </a:r>
            <a:r>
              <a:rPr lang="ko-KR" altLang="en-US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값이 </a:t>
            </a:r>
            <a:r>
              <a:rPr lang="en-US" altLang="ko-KR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0</a:t>
            </a:r>
            <a:r>
              <a:rPr lang="ko-KR" altLang="en-US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인</a:t>
            </a:r>
            <a:r>
              <a:rPr lang="en-US" altLang="ko-KR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 </a:t>
            </a:r>
            <a:r>
              <a:rPr lang="ko-KR" altLang="en-US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사람의 </a:t>
            </a:r>
            <a:endParaRPr lang="en-US" altLang="ko-KR" dirty="0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  <a:p>
            <a:pPr algn="ctr"/>
            <a:r>
              <a:rPr lang="ko-KR" altLang="en-US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이름을 반환</a:t>
            </a:r>
          </a:p>
        </p:txBody>
      </p:sp>
      <p:sp>
        <p:nvSpPr>
          <p:cNvPr id="10" name="모서리가 둥근 사각형 설명선 9"/>
          <p:cNvSpPr/>
          <p:nvPr/>
        </p:nvSpPr>
        <p:spPr>
          <a:xfrm>
            <a:off x="802440" y="2276872"/>
            <a:ext cx="2197216" cy="936103"/>
          </a:xfrm>
          <a:prstGeom prst="wedgeRoundRectCallout">
            <a:avLst/>
          </a:prstGeom>
          <a:noFill/>
          <a:ln>
            <a:solidFill>
              <a:srgbClr val="06A3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82557" y="2360202"/>
            <a:ext cx="203698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“</a:t>
            </a:r>
            <a:r>
              <a:rPr lang="en-US" altLang="ko-KR" sz="22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Alexa, who is off?”</a:t>
            </a:r>
            <a:endParaRPr lang="ko-KR" altLang="en-US" sz="2200" dirty="0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14" name="모서리가 둥근 사각형 설명선 13"/>
          <p:cNvSpPr/>
          <p:nvPr/>
        </p:nvSpPr>
        <p:spPr>
          <a:xfrm>
            <a:off x="8603948" y="1975610"/>
            <a:ext cx="2654771" cy="1237365"/>
          </a:xfrm>
          <a:prstGeom prst="wedgeRoundRectCallout">
            <a:avLst>
              <a:gd name="adj1" fmla="val 16545"/>
              <a:gd name="adj2" fmla="val 63425"/>
              <a:gd name="adj3" fmla="val 16667"/>
            </a:avLst>
          </a:prstGeom>
          <a:noFill/>
          <a:ln>
            <a:solidFill>
              <a:srgbClr val="06A3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676034" y="2166445"/>
            <a:ext cx="254869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“______ , _______ , _____, is not here”</a:t>
            </a:r>
            <a:endParaRPr lang="ko-KR" altLang="en-US" sz="2200" dirty="0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986271" y="5289000"/>
            <a:ext cx="30782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>
                <a:latin typeface="a타이틀고딕2" panose="02020600000000000000" pitchFamily="18" charset="-127"/>
                <a:ea typeface="a타이틀고딕2" panose="02020600000000000000" pitchFamily="18" charset="-127"/>
              </a:rPr>
              <a:t>요청받은</a:t>
            </a:r>
            <a:r>
              <a:rPr lang="ko-KR" altLang="en-US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 이름과 출근</a:t>
            </a:r>
            <a:r>
              <a:rPr lang="en-US" altLang="ko-KR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, </a:t>
            </a:r>
            <a:r>
              <a:rPr lang="ko-KR" altLang="en-US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결근</a:t>
            </a:r>
            <a:r>
              <a:rPr lang="en-US" altLang="ko-KR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 </a:t>
            </a:r>
          </a:p>
          <a:p>
            <a:pPr algn="ctr"/>
            <a:r>
              <a:rPr lang="ko-KR" altLang="en-US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상태를 한 문장으로 출력</a:t>
            </a: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177" b="30874"/>
          <a:stretch/>
        </p:blipFill>
        <p:spPr>
          <a:xfrm>
            <a:off x="3845689" y="3459987"/>
            <a:ext cx="3672408" cy="1283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0263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B82E191D-792C-4354-9EC0-81D59B36A052}"/>
              </a:ext>
            </a:extLst>
          </p:cNvPr>
          <p:cNvSpPr txBox="1"/>
          <p:nvPr/>
        </p:nvSpPr>
        <p:spPr>
          <a:xfrm>
            <a:off x="370271" y="509771"/>
            <a:ext cx="8643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n>
                  <a:solidFill>
                    <a:srgbClr val="06A3B6"/>
                  </a:solidFill>
                </a:ln>
                <a:solidFill>
                  <a:srgbClr val="06A3B6"/>
                </a:solidFill>
              </a:rPr>
              <a:t>02</a:t>
            </a:r>
            <a:endParaRPr lang="ko-KR" altLang="en-US" sz="4800" dirty="0">
              <a:ln>
                <a:solidFill>
                  <a:srgbClr val="06A3B6"/>
                </a:solidFill>
              </a:ln>
              <a:solidFill>
                <a:srgbClr val="06A3B6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71E69A-34A3-4BF1-8B10-76D0D31857FF}"/>
              </a:ext>
            </a:extLst>
          </p:cNvPr>
          <p:cNvSpPr txBox="1"/>
          <p:nvPr/>
        </p:nvSpPr>
        <p:spPr>
          <a:xfrm>
            <a:off x="1261884" y="670923"/>
            <a:ext cx="41633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n>
                  <a:solidFill>
                    <a:schemeClr val="bg2">
                      <a:lumMod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Project Product Description</a:t>
            </a:r>
            <a:endParaRPr lang="ko-KR" altLang="en-US" sz="2800" dirty="0">
              <a:ln>
                <a:solidFill>
                  <a:schemeClr val="bg2">
                    <a:lumMod val="1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343228" y="1340768"/>
            <a:ext cx="5976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rgbClr val="00ABA9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기능</a:t>
            </a:r>
            <a:r>
              <a:rPr lang="en-US" altLang="ko-KR" sz="2400" b="1" dirty="0">
                <a:solidFill>
                  <a:srgbClr val="00ABA9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3 – </a:t>
            </a:r>
            <a:r>
              <a:rPr lang="ko-KR" altLang="en-US" sz="2400" b="1" dirty="0">
                <a:solidFill>
                  <a:srgbClr val="00ABA9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음성으로 출근 유무 검색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085" y="3459987"/>
            <a:ext cx="1491576" cy="1491576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3948" y="3279417"/>
            <a:ext cx="1629384" cy="162938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5689" y="2237880"/>
            <a:ext cx="3672408" cy="3672408"/>
          </a:xfrm>
          <a:prstGeom prst="rect">
            <a:avLst/>
          </a:prstGeom>
        </p:spPr>
      </p:pic>
      <p:sp>
        <p:nvSpPr>
          <p:cNvPr id="4" name="오른쪽 화살표 3"/>
          <p:cNvSpPr/>
          <p:nvPr/>
        </p:nvSpPr>
        <p:spPr>
          <a:xfrm>
            <a:off x="3215680" y="3980968"/>
            <a:ext cx="1116002" cy="316835"/>
          </a:xfrm>
          <a:prstGeom prst="rightArrow">
            <a:avLst/>
          </a:prstGeom>
          <a:solidFill>
            <a:srgbClr val="06A3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오른쪽 화살표 8"/>
          <p:cNvSpPr/>
          <p:nvPr/>
        </p:nvSpPr>
        <p:spPr>
          <a:xfrm>
            <a:off x="7176120" y="3980968"/>
            <a:ext cx="1116002" cy="316835"/>
          </a:xfrm>
          <a:prstGeom prst="rightArrow">
            <a:avLst/>
          </a:prstGeom>
          <a:solidFill>
            <a:srgbClr val="06A3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760369" y="5355282"/>
            <a:ext cx="24321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이름으로 출근 유무 </a:t>
            </a:r>
            <a:endParaRPr lang="en-US" altLang="ko-KR" dirty="0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  <a:p>
            <a:pPr algn="ctr"/>
            <a:r>
              <a:rPr lang="ko-KR" altLang="en-US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검색 요청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931567" y="5216782"/>
            <a:ext cx="33843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요청 받은 </a:t>
            </a:r>
            <a:r>
              <a:rPr lang="en-US" altLang="ko-KR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name</a:t>
            </a:r>
            <a:r>
              <a:rPr lang="ko-KR" altLang="en-US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을 </a:t>
            </a:r>
            <a:r>
              <a:rPr lang="en-US" altLang="ko-KR" dirty="0" err="1">
                <a:latin typeface="a타이틀고딕2" panose="02020600000000000000" pitchFamily="18" charset="-127"/>
                <a:ea typeface="a타이틀고딕2" panose="02020600000000000000" pitchFamily="18" charset="-127"/>
              </a:rPr>
              <a:t>Json</a:t>
            </a:r>
            <a:r>
              <a:rPr lang="en-US" altLang="ko-KR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 </a:t>
            </a:r>
            <a:r>
              <a:rPr lang="ko-KR" altLang="en-US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파일에서 검색 후</a:t>
            </a:r>
            <a:r>
              <a:rPr lang="en-US" altLang="ko-KR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, </a:t>
            </a:r>
            <a:r>
              <a:rPr lang="ko-KR" altLang="en-US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출근</a:t>
            </a:r>
            <a:r>
              <a:rPr lang="en-US" altLang="ko-KR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/</a:t>
            </a:r>
            <a:r>
              <a:rPr lang="ko-KR" altLang="en-US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결근</a:t>
            </a:r>
            <a:r>
              <a:rPr lang="en-US" altLang="ko-KR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/not found 3</a:t>
            </a:r>
            <a:r>
              <a:rPr lang="ko-KR" altLang="en-US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개 상태로 반환</a:t>
            </a:r>
          </a:p>
        </p:txBody>
      </p:sp>
      <p:sp>
        <p:nvSpPr>
          <p:cNvPr id="10" name="모서리가 둥근 사각형 설명선 9"/>
          <p:cNvSpPr/>
          <p:nvPr/>
        </p:nvSpPr>
        <p:spPr>
          <a:xfrm>
            <a:off x="802440" y="2132856"/>
            <a:ext cx="2197216" cy="1080120"/>
          </a:xfrm>
          <a:prstGeom prst="wedgeRoundRectCallout">
            <a:avLst/>
          </a:prstGeom>
          <a:noFill/>
          <a:ln>
            <a:solidFill>
              <a:srgbClr val="06A3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998262" y="2270358"/>
            <a:ext cx="180557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00" dirty="0"/>
              <a:t>“Alexa, </a:t>
            </a:r>
          </a:p>
          <a:p>
            <a:pPr algn="ctr"/>
            <a:r>
              <a:rPr lang="en-US" altLang="ko-KR" sz="2200" dirty="0"/>
              <a:t>check </a:t>
            </a:r>
            <a:r>
              <a:rPr lang="en-US" altLang="ko-KR" sz="2200" b="1" u="sng" dirty="0"/>
              <a:t>David</a:t>
            </a:r>
            <a:r>
              <a:rPr lang="en-US" altLang="ko-KR" sz="2200" dirty="0"/>
              <a:t>”</a:t>
            </a:r>
            <a:endParaRPr lang="ko-KR" altLang="en-US" sz="2200" dirty="0"/>
          </a:p>
        </p:txBody>
      </p:sp>
      <p:sp>
        <p:nvSpPr>
          <p:cNvPr id="14" name="모서리가 둥근 사각형 설명선 13"/>
          <p:cNvSpPr/>
          <p:nvPr/>
        </p:nvSpPr>
        <p:spPr>
          <a:xfrm>
            <a:off x="7986271" y="1571600"/>
            <a:ext cx="3078281" cy="1641376"/>
          </a:xfrm>
          <a:prstGeom prst="wedgeRoundRectCallout">
            <a:avLst>
              <a:gd name="adj1" fmla="val 16545"/>
              <a:gd name="adj2" fmla="val 63425"/>
              <a:gd name="adj3" fmla="val 16667"/>
            </a:avLst>
          </a:prstGeom>
          <a:noFill/>
          <a:ln>
            <a:solidFill>
              <a:srgbClr val="06A3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8307019" y="1653624"/>
            <a:ext cx="254869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/>
              <a:t>“</a:t>
            </a:r>
            <a:r>
              <a:rPr lang="en-US" altLang="ko-KR" b="1" u="sng" dirty="0"/>
              <a:t>David</a:t>
            </a:r>
            <a:r>
              <a:rPr lang="en-US" altLang="ko-KR" dirty="0"/>
              <a:t> </a:t>
            </a:r>
            <a:r>
              <a:rPr lang="en-US" altLang="ko-KR" b="1" dirty="0"/>
              <a:t>+</a:t>
            </a:r>
            <a:r>
              <a:rPr lang="en-US" altLang="ko-KR" dirty="0"/>
              <a:t> is not here”</a:t>
            </a:r>
          </a:p>
          <a:p>
            <a:pPr algn="ctr"/>
            <a:r>
              <a:rPr lang="en-US" altLang="ko-KR" dirty="0"/>
              <a:t>Or</a:t>
            </a:r>
          </a:p>
          <a:p>
            <a:pPr algn="ctr"/>
            <a:r>
              <a:rPr lang="en-US" altLang="ko-KR" dirty="0"/>
              <a:t>“</a:t>
            </a:r>
            <a:r>
              <a:rPr lang="en-US" altLang="ko-KR" b="1" u="sng" dirty="0"/>
              <a:t>David</a:t>
            </a:r>
            <a:r>
              <a:rPr lang="en-US" altLang="ko-KR" dirty="0"/>
              <a:t> </a:t>
            </a:r>
            <a:r>
              <a:rPr lang="en-US" altLang="ko-KR" b="1" dirty="0"/>
              <a:t>+</a:t>
            </a:r>
            <a:r>
              <a:rPr lang="en-US" altLang="ko-KR" dirty="0"/>
              <a:t> is here”</a:t>
            </a:r>
          </a:p>
          <a:p>
            <a:pPr algn="ctr"/>
            <a:r>
              <a:rPr lang="en-US" altLang="ko-KR" dirty="0"/>
              <a:t>Or</a:t>
            </a:r>
          </a:p>
          <a:p>
            <a:pPr algn="ctr"/>
            <a:r>
              <a:rPr lang="en-US" altLang="ko-KR" dirty="0"/>
              <a:t>“</a:t>
            </a:r>
            <a:r>
              <a:rPr lang="en-US" altLang="ko-KR" b="1" u="sng" dirty="0"/>
              <a:t>David</a:t>
            </a:r>
            <a:r>
              <a:rPr lang="en-US" altLang="ko-KR" dirty="0"/>
              <a:t> </a:t>
            </a:r>
            <a:r>
              <a:rPr lang="en-US" altLang="ko-KR" b="1" dirty="0"/>
              <a:t>+</a:t>
            </a:r>
            <a:r>
              <a:rPr lang="en-US" altLang="ko-KR" dirty="0"/>
              <a:t> is not found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986271" y="5289000"/>
            <a:ext cx="30782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>
                <a:latin typeface="a타이틀고딕2" panose="02020600000000000000" pitchFamily="18" charset="-127"/>
                <a:ea typeface="a타이틀고딕2" panose="02020600000000000000" pitchFamily="18" charset="-127"/>
              </a:rPr>
              <a:t>요청받은</a:t>
            </a:r>
            <a:r>
              <a:rPr lang="ko-KR" altLang="en-US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 이름과 출근</a:t>
            </a:r>
            <a:r>
              <a:rPr lang="en-US" altLang="ko-KR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, </a:t>
            </a:r>
            <a:r>
              <a:rPr lang="ko-KR" altLang="en-US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결근</a:t>
            </a:r>
            <a:r>
              <a:rPr lang="en-US" altLang="ko-KR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 </a:t>
            </a:r>
          </a:p>
          <a:p>
            <a:pPr algn="ctr"/>
            <a:r>
              <a:rPr lang="ko-KR" altLang="en-US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상태를 한 문장으로 출력</a:t>
            </a:r>
          </a:p>
        </p:txBody>
      </p:sp>
    </p:spTree>
    <p:extLst>
      <p:ext uri="{BB962C8B-B14F-4D97-AF65-F5344CB8AC3E}">
        <p14:creationId xmlns:p14="http://schemas.microsoft.com/office/powerpoint/2010/main" val="29977051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B82E191D-792C-4354-9EC0-81D59B36A052}"/>
              </a:ext>
            </a:extLst>
          </p:cNvPr>
          <p:cNvSpPr txBox="1"/>
          <p:nvPr/>
        </p:nvSpPr>
        <p:spPr>
          <a:xfrm>
            <a:off x="370271" y="509771"/>
            <a:ext cx="8643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n>
                  <a:solidFill>
                    <a:srgbClr val="06A3B6"/>
                  </a:solidFill>
                </a:ln>
                <a:solidFill>
                  <a:srgbClr val="06A3B6"/>
                </a:solidFill>
              </a:rPr>
              <a:t>03</a:t>
            </a:r>
            <a:endParaRPr lang="ko-KR" altLang="en-US" sz="4800" dirty="0">
              <a:ln>
                <a:solidFill>
                  <a:srgbClr val="06A3B6"/>
                </a:solidFill>
              </a:ln>
              <a:solidFill>
                <a:srgbClr val="06A3B6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71E69A-34A3-4BF1-8B10-76D0D31857FF}"/>
              </a:ext>
            </a:extLst>
          </p:cNvPr>
          <p:cNvSpPr txBox="1"/>
          <p:nvPr/>
        </p:nvSpPr>
        <p:spPr>
          <a:xfrm>
            <a:off x="1261884" y="670923"/>
            <a:ext cx="24049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n>
                  <a:solidFill>
                    <a:schemeClr val="bg2">
                      <a:lumMod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Technologies</a:t>
            </a:r>
            <a:endParaRPr lang="ko-KR" altLang="en-US" sz="2800" dirty="0">
              <a:ln>
                <a:solidFill>
                  <a:schemeClr val="bg2">
                    <a:lumMod val="1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27658" y="1455167"/>
            <a:ext cx="60604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06A3B6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1. RFID</a:t>
            </a:r>
            <a:r>
              <a:rPr lang="ko-KR" altLang="en-US" sz="2400" b="1" dirty="0">
                <a:solidFill>
                  <a:srgbClr val="06A3B6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로 사원 카드번호 도출</a:t>
            </a:r>
            <a:r>
              <a:rPr lang="en-US" altLang="ko-KR" sz="2400" b="1" dirty="0">
                <a:solidFill>
                  <a:srgbClr val="06A3B6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(ADUINO)</a:t>
            </a:r>
            <a:endParaRPr lang="ko-KR" altLang="en-US" sz="2400" b="1" dirty="0">
              <a:solidFill>
                <a:srgbClr val="06A3B6"/>
              </a:solidFill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F69DA25-6EAF-4BCA-AE75-D39AD9349A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368" y="2168693"/>
            <a:ext cx="5723175" cy="401838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EE1D899-E574-466A-BD60-B8D8C1F1BA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8575" y="2168693"/>
            <a:ext cx="5400600" cy="401838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D2028D3-190F-4FCE-8706-12BA8BE3E0DC}"/>
              </a:ext>
            </a:extLst>
          </p:cNvPr>
          <p:cNvSpPr txBox="1"/>
          <p:nvPr/>
        </p:nvSpPr>
        <p:spPr>
          <a:xfrm>
            <a:off x="1847528" y="6031226"/>
            <a:ext cx="2592288" cy="350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RFID</a:t>
            </a:r>
            <a:r>
              <a:rPr lang="ko-KR" altLang="en-US" sz="1600" b="1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를 통해 </a:t>
            </a:r>
            <a:r>
              <a:rPr lang="ko-KR" altLang="en-US" sz="1600" b="1" u="sng" dirty="0">
                <a:solidFill>
                  <a:srgbClr val="FF0000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카드번호 확인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9A44EF5-FFB0-4E37-B0D8-961126002BC1}"/>
              </a:ext>
            </a:extLst>
          </p:cNvPr>
          <p:cNvSpPr txBox="1"/>
          <p:nvPr/>
        </p:nvSpPr>
        <p:spPr>
          <a:xfrm>
            <a:off x="6960096" y="6017800"/>
            <a:ext cx="30243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카드번호를 </a:t>
            </a:r>
            <a:r>
              <a:rPr lang="en-US" altLang="ko-KR" sz="1600" b="1" u="sng" dirty="0">
                <a:solidFill>
                  <a:srgbClr val="FF0000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Flask-ask</a:t>
            </a:r>
            <a:r>
              <a:rPr lang="ko-KR" altLang="en-US" sz="1600" b="1" u="sng" dirty="0">
                <a:solidFill>
                  <a:srgbClr val="FF0000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에 전달</a:t>
            </a:r>
          </a:p>
        </p:txBody>
      </p:sp>
    </p:spTree>
    <p:extLst>
      <p:ext uri="{BB962C8B-B14F-4D97-AF65-F5344CB8AC3E}">
        <p14:creationId xmlns:p14="http://schemas.microsoft.com/office/powerpoint/2010/main" val="9568217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775</TotalTime>
  <Words>475</Words>
  <Application>Microsoft Office PowerPoint</Application>
  <PresentationFormat>와이드스크린</PresentationFormat>
  <Paragraphs>156</Paragraphs>
  <Slides>17</Slides>
  <Notes>3</Notes>
  <HiddenSlides>0</HiddenSlides>
  <MMClips>2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5" baseType="lpstr">
      <vt:lpstr>a타이틀고딕1</vt:lpstr>
      <vt:lpstr>a타이틀고딕2</vt:lpstr>
      <vt:lpstr>a타이틀고딕3</vt:lpstr>
      <vt:lpstr>맑은 고딕</vt:lpstr>
      <vt:lpstr>배달의민족 도현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재채기</dc:creator>
  <cp:lastModifiedBy>노 건훈</cp:lastModifiedBy>
  <cp:revision>127</cp:revision>
  <dcterms:created xsi:type="dcterms:W3CDTF">2015-02-22T02:11:36Z</dcterms:created>
  <dcterms:modified xsi:type="dcterms:W3CDTF">2019-07-12T08:09:45Z</dcterms:modified>
  <cp:contentStatus>최종본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MarkAsFinal">
    <vt:bool>true</vt:bool>
  </property>
</Properties>
</file>